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EB Garamond" pitchFamily="2" charset="0"/>
      <p:regular r:id="rId15"/>
      <p:bold r:id="rId16"/>
      <p:italic r:id="rId17"/>
      <p:boldItalic r:id="rId18"/>
    </p:embeddedFont>
    <p:embeddedFont>
      <p:font typeface="Roboto" panose="02000000000000000000" pitchFamily="2" charset="0"/>
      <p:regular r:id="rId19"/>
      <p:bold r:id="rId20"/>
      <p:italic r:id="rId21"/>
      <p:boldItalic r:id="rId22"/>
    </p:embeddedFont>
    <p:embeddedFont>
      <p:font typeface="Roboto Light" panose="020F0302020204030204" pitchFamily="3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222">
          <p15:clr>
            <a:srgbClr val="9AA0A6"/>
          </p15:clr>
        </p15:guide>
        <p15:guide id="2" orient="horz" pos="2755">
          <p15:clr>
            <a:srgbClr val="9AA0A6"/>
          </p15:clr>
        </p15:guide>
        <p15:guide id="3" orient="horz" pos="776">
          <p15:clr>
            <a:srgbClr val="9AA0A6"/>
          </p15:clr>
        </p15:guide>
        <p15:guide id="4" pos="206">
          <p15:clr>
            <a:srgbClr val="9AA0A6"/>
          </p15:clr>
        </p15:guide>
        <p15:guide id="5" pos="5553">
          <p15:clr>
            <a:srgbClr val="9AA0A6"/>
          </p15:clr>
        </p15:guide>
        <p15:guide id="6" orient="horz" pos="914">
          <p15:clr>
            <a:srgbClr val="9AA0A6"/>
          </p15:clr>
        </p15:guide>
        <p15:guide id="7" orient="horz" pos="2451">
          <p15:clr>
            <a:srgbClr val="9AA0A6"/>
          </p15:clr>
        </p15:guide>
        <p15:guide id="8" pos="871">
          <p15:clr>
            <a:srgbClr val="9AA0A6"/>
          </p15:clr>
        </p15:guide>
        <p15:guide id="9" pos="2880">
          <p15:clr>
            <a:srgbClr val="9AA0A6"/>
          </p15:clr>
        </p15:guide>
        <p15:guide id="10" pos="4909">
          <p15:clr>
            <a:srgbClr val="9AA0A6"/>
          </p15:clr>
        </p15:guide>
        <p15:guide id="11" orient="horz" pos="2193">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50835"/>
  </p:normalViewPr>
  <p:slideViewPr>
    <p:cSldViewPr snapToGrid="0">
      <p:cViewPr varScale="1">
        <p:scale>
          <a:sx n="65" d="100"/>
          <a:sy n="65" d="100"/>
        </p:scale>
        <p:origin x="2704" y="184"/>
      </p:cViewPr>
      <p:guideLst>
        <p:guide pos="2222"/>
        <p:guide orient="horz" pos="2755"/>
        <p:guide orient="horz" pos="776"/>
        <p:guide pos="206"/>
        <p:guide pos="5553"/>
        <p:guide orient="horz" pos="914"/>
        <p:guide orient="horz" pos="2451"/>
        <p:guide pos="871"/>
        <p:guide pos="2880"/>
        <p:guide pos="4909"/>
        <p:guide orient="horz" pos="2193"/>
      </p:guideLst>
    </p:cSldViewPr>
  </p:slideViewPr>
  <p:notesTextViewPr>
    <p:cViewPr>
      <p:scale>
        <a:sx n="120" d="100"/>
        <a:sy n="12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jp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p: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 name="Google Shape;4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Cover Slide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7dbe1121fc_0_1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7dbe1121fc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1200" b="1">
                <a:solidFill>
                  <a:schemeClr val="dk1"/>
                </a:solidFill>
              </a:rPr>
              <a:t> 5.Interrupting. </a:t>
            </a:r>
            <a:r>
              <a:rPr lang="en-GB" sz="1200">
                <a:solidFill>
                  <a:schemeClr val="dk1"/>
                </a:solidFill>
              </a:rPr>
              <a:t>The listener does not wait until the complete meaning can be determined,but interrupts so forcefully that the speaker stops mid‐sentence.</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r>
              <a:rPr lang="en-GB" sz="1200" b="1">
                <a:solidFill>
                  <a:schemeClr val="dk1"/>
                </a:solidFill>
              </a:rPr>
              <a:t>6.Hearing What is Expected.</a:t>
            </a:r>
            <a:r>
              <a:rPr lang="en-GB" sz="1200">
                <a:solidFill>
                  <a:schemeClr val="dk1"/>
                </a:solidFill>
              </a:rPr>
              <a:t>People frequently think that they heard speakers say what they expected them to say.Alternately,they refuse to hear what they don’t want to hear.</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r>
              <a:rPr lang="en-GB" sz="1200" b="1">
                <a:solidFill>
                  <a:schemeClr val="dk1"/>
                </a:solidFill>
              </a:rPr>
              <a:t>7.Feeling Defensive.</a:t>
            </a:r>
            <a:r>
              <a:rPr lang="en-GB" sz="1200">
                <a:solidFill>
                  <a:schemeClr val="dk1"/>
                </a:solidFill>
              </a:rPr>
              <a:t>The listeners assume that they know the speaker’s intention or why something was said,or for various other reasons,they expect to be attacked.</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r>
              <a:rPr lang="en-GB" sz="1200" b="1">
                <a:solidFill>
                  <a:schemeClr val="dk1"/>
                </a:solidFill>
              </a:rPr>
              <a:t> 8.Listening for a Point of Disagreement. </a:t>
            </a:r>
            <a:r>
              <a:rPr lang="en-GB" sz="1200">
                <a:solidFill>
                  <a:schemeClr val="dk1"/>
                </a:solidFill>
              </a:rPr>
              <a:t>Some listeners seem to wait for the chance to attack someone.They listen intently for points on which they can disagree.</a:t>
            </a:r>
            <a:endParaRPr sz="1200">
              <a:solidFill>
                <a:schemeClr val="dk1"/>
              </a:solidFill>
            </a:endParaRPr>
          </a:p>
          <a:p>
            <a:pPr marL="0" lvl="0" indent="0" algn="l" rtl="0">
              <a:spcBef>
                <a:spcPts val="800"/>
              </a:spcBef>
              <a:spcAft>
                <a:spcPts val="800"/>
              </a:spcAft>
              <a:buNone/>
            </a:pPr>
            <a:endParaRPr sz="1200">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7dbe1121fc_0_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7dbe1121fc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1200" b="1">
                <a:solidFill>
                  <a:schemeClr val="dk1"/>
                </a:solidFill>
              </a:rPr>
              <a:t>1.Positive Reinforcement</a:t>
            </a:r>
            <a:endParaRPr sz="1200" b="1">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Although a strong signal of attentiveness, caution should be used when using positive verbal reinforcement.</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Although some positive words of encouragement may be beneficial to the speaker the listener should use them sparingly so as not to distract from what is being said or place unnecessary emphasis on parts of the message.</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Casual and frequent use of words and phrases, such as: ‘very good’, ‘yes’ or ‘indeed’ can become irritating to the speaker.   It is usually better to elaborate and explain why you are agreeing with a certain point.</a:t>
            </a:r>
            <a:endParaRPr sz="1200">
              <a:solidFill>
                <a:schemeClr val="dk1"/>
              </a:solidFill>
            </a:endParaRPr>
          </a:p>
          <a:p>
            <a:pPr marL="0" lvl="0" indent="0" algn="l" rtl="0">
              <a:spcBef>
                <a:spcPts val="800"/>
              </a:spcBef>
              <a:spcAft>
                <a:spcPts val="0"/>
              </a:spcAft>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 2.Remembering</a:t>
            </a:r>
            <a:endParaRPr sz="1200" b="1">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The human mind is notoriously bad at remembering details, especially for any length of time.</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However, remembering a few key points, or even the name of the speaker, can help to reinforce that the messages sent have been received and understood – i.e. listening has been successful.  Remembering details, ideas and concepts from previous conversations proves that attention was kept and is likely to encourage the speaker to continue.  During longer exchanges it may be appropriate to make very brief notes to act as a memory jog when questioning or clarifying later.</a:t>
            </a:r>
            <a:endParaRPr sz="1200">
              <a:solidFill>
                <a:schemeClr val="dk1"/>
              </a:solidFill>
            </a:endParaRPr>
          </a:p>
          <a:p>
            <a:pPr marL="0" lvl="0" indent="0" algn="l" rtl="0">
              <a:spcBef>
                <a:spcPts val="800"/>
              </a:spcBef>
              <a:spcAft>
                <a:spcPts val="0"/>
              </a:spcAft>
              <a:buNone/>
            </a:pPr>
            <a:r>
              <a:rPr lang="en-GB" sz="1200">
                <a:solidFill>
                  <a:schemeClr val="dk1"/>
                </a:solidFill>
              </a:rPr>
              <a:t>   </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3.Questioning</a:t>
            </a:r>
            <a:endParaRPr sz="1200" b="1">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The listener can demonstrate that they have been paying attention by asking relevant questions and/or making statements that build or help to clarify what the speaker has said.  By asking relevant questions the listener also helps to reinforce that they have an interest in what the speaker has been saying.</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4.Reflection</a:t>
            </a:r>
            <a:endParaRPr sz="1200" b="1">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Reflecting is closely repeating or paraphrasing what the speaker has said in order to show comprehension.  Reflection is a powerful skill that can reinforce the message of the speaker and demonstrate understanding.</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5.Clarification</a:t>
            </a:r>
            <a:endParaRPr sz="1200" b="1">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Clarifying involves asking questions of the speaker to ensure that the correct message has been received.  Clarification usually involves the use of open questions which enables the speaker to expand on certain points as necessary.</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6.Summarisation</a:t>
            </a:r>
            <a:endParaRPr sz="1200" b="1">
              <a:solidFill>
                <a:schemeClr val="dk1"/>
              </a:solidFill>
            </a:endParaRPr>
          </a:p>
          <a:p>
            <a:pPr marL="0" lvl="0" indent="0" algn="l" rtl="0">
              <a:spcBef>
                <a:spcPts val="800"/>
              </a:spcBef>
              <a:spcAft>
                <a:spcPts val="800"/>
              </a:spcAft>
              <a:buNone/>
            </a:pPr>
            <a:r>
              <a:rPr lang="en-GB" sz="1200">
                <a:solidFill>
                  <a:schemeClr val="dk1"/>
                </a:solidFill>
              </a:rPr>
              <a:t> Repeating a summary of what has been said back to the speaker is a technique used by the listener to repeat what has been said in their own words. Summarising involves taking the main points of the received message and reiterating them in a logical and clear way, giving the speaker chance to correct if necessary.</a:t>
            </a:r>
            <a:endParaRPr sz="1200">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6c420032f0_0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6c420032f0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2478024" lvl="0" indent="0" algn="l" rtl="0">
              <a:lnSpc>
                <a:spcPct val="115000"/>
              </a:lnSpc>
              <a:spcBef>
                <a:spcPts val="1080"/>
              </a:spcBef>
              <a:spcAft>
                <a:spcPts val="0"/>
              </a:spcAft>
              <a:buNone/>
            </a:pPr>
            <a:r>
              <a:rPr lang="en-GB" sz="1200">
                <a:solidFill>
                  <a:schemeClr val="dk1"/>
                </a:solidFill>
              </a:rPr>
              <a:t> </a:t>
            </a:r>
            <a:endParaRPr sz="120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7c083757c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g7c083757c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6c420032f0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6c420032f0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GB" sz="1200">
                <a:solidFill>
                  <a:schemeClr val="dk1"/>
                </a:solidFill>
              </a:rPr>
              <a:t>Listening is receiving language through the ears. Listening involves identifying the sounds of speech and processing them into words and sentences. When we listen, we use our ears to receive individual sounds (letters, stress, rhythm and pauses) and we use our brain to convert these into messages that mean something to us.</a:t>
            </a:r>
            <a:endParaRPr sz="1200">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763191a9d9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763191a9d9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GB" sz="1200">
                <a:solidFill>
                  <a:schemeClr val="dk1"/>
                </a:solidFill>
              </a:rPr>
              <a:t>Listening requires focus and attention. It is a skill that some people need to work at harder than others. People who have difficulty concentrating are typically poor listeners. To be an effective listener means that you not only listen or hear what is being said, you understand what you are listening to. Being able to understand what is being said provides you the opportunity to use that information to your benefit in all areas of your life.</a:t>
            </a:r>
            <a:endParaRPr sz="1200">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763191a9d9_0_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763191a9d9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rPr>
              <a:t>Power of Listening</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“Listening resembles a muscle. It requires training, persistence, effort, and most importantly, the intention to become a good listener. It requires clearing your mind from internal and external noise — and if this isn’t possible, postponing a conversation for when you can truly listen without being distracted. Here are some best practices:</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1.Give 100% of your attention, or do not listen.</a:t>
            </a:r>
            <a:r>
              <a:rPr lang="en-GB" sz="1200">
                <a:solidFill>
                  <a:schemeClr val="dk1"/>
                </a:solidFill>
              </a:rPr>
              <a:t> Put aside your smartphone, iPad, or laptop, and look at the speaker, even if they do not look back at you. In an ordinary conversation, a speaker looks at you occasionally to see that you’re still listening. Constant eye contact lets the speaker feel that you are listening.</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2.Do not interrupt.</a:t>
            </a:r>
            <a:r>
              <a:rPr lang="en-GB" sz="1200">
                <a:solidFill>
                  <a:schemeClr val="dk1"/>
                </a:solidFill>
              </a:rPr>
              <a:t> Resist the urge to interrupt before the speaker indicates that they are done for the moment. In our workshop, we give managers the following instruction: “Go to someone at your work who makes listening very hard on you. Let them know that you are learning and practicing listening and that today, you will only listen for __ minutes (where the blank could be 3, 5, or even 10 minutes), and delay responding until the predetermined listening time is up, or even until the following day.” The managers are often amazed at their discoveries. One shared, “in 6 minutes, we completed a transaction that otherwise would have taken more than an hour”; another told us; “the other person shared things with me that I had prevented her from saying for 18 years.”</a:t>
            </a:r>
            <a:endParaRPr sz="1200">
              <a:solidFill>
                <a:schemeClr val="dk1"/>
              </a:solidFill>
            </a:endParaRPr>
          </a:p>
          <a:p>
            <a:pPr marL="0" lvl="0" indent="0" algn="l" rtl="0">
              <a:spcBef>
                <a:spcPts val="800"/>
              </a:spcBef>
              <a:spcAft>
                <a:spcPts val="0"/>
              </a:spcAft>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3.Do not judge or evaluate.</a:t>
            </a:r>
            <a:r>
              <a:rPr lang="en-GB" sz="1200">
                <a:solidFill>
                  <a:schemeClr val="dk1"/>
                </a:solidFill>
              </a:rPr>
              <a:t> Listen without jumping to conclusions and interpreting what you hear. You may notice your judgmental thoughts but push them aside. If you notice that you lost track of the conversation due to your judgments, apologize to the speaker that your mind was distracted, and ask them to repeat. Do not pretend to listen.</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4.Do not impose your solutions.</a:t>
            </a:r>
            <a:r>
              <a:rPr lang="en-GB" sz="1200">
                <a:solidFill>
                  <a:schemeClr val="dk1"/>
                </a:solidFill>
              </a:rPr>
              <a:t> The role of the listener is to help the speaker draw up a solution themselves. Therefore, when listening to a fellow colleague or subordinate, refrain from suggesting solutions. If you believe you have a good solution and feel an urge to share it, use a question, such as “I wonder what will happen if you choose to do X?”</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5.Ask more (good) questions.</a:t>
            </a:r>
            <a:r>
              <a:rPr lang="en-GB" sz="1200">
                <a:solidFill>
                  <a:schemeClr val="dk1"/>
                </a:solidFill>
              </a:rPr>
              <a:t> Listeners shape conversations by asking questions that benefit the speaker. Good listening requires being thoughtful about what the speaker needs help with most and crafting a question that would lead the speaker to search for an answer. Ask questions to help someone delve deeper into their thoughts and experiences. Before you ask a question, ask yourself, “is this question intended to benefit the speaker or satisfy my curiosity?” Of course, there is room for both, but a good listener prioritizes the needs of the other. One of the best questions you can ask is, “Is there anything else?” This often exposes novel information and unexpected opportunities.</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800"/>
              </a:spcAft>
              <a:buNone/>
            </a:pPr>
            <a:r>
              <a:rPr lang="en-GB" sz="1200" b="1">
                <a:solidFill>
                  <a:schemeClr val="dk1"/>
                </a:solidFill>
              </a:rPr>
              <a:t>6.Reflect.</a:t>
            </a:r>
            <a:r>
              <a:rPr lang="en-GB" sz="1200">
                <a:solidFill>
                  <a:schemeClr val="dk1"/>
                </a:solidFill>
              </a:rPr>
              <a:t> When you finish a conversation, reflect on your listening and think about missed opportunities — moments you ignored potential leads or remained silent versus asking questions. When you feel that you were an excellent listener, consider what you gained, and how you can apply this type of listening in more challenging circumstances.”</a:t>
            </a:r>
            <a:endParaRPr sz="1200">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6fee66fa53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6fee66fa5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1200">
                <a:solidFill>
                  <a:schemeClr val="dk1"/>
                </a:solidFill>
              </a:rPr>
              <a:t>Hearing and listening differs in many different ways. </a:t>
            </a:r>
            <a:r>
              <a:rPr lang="en-GB" sz="1200" dirty="0">
                <a:solidFill>
                  <a:schemeClr val="dk1"/>
                </a:solidFill>
              </a:rPr>
              <a:t>Hearing goes through a different process and listening goes through a totally different process altogether. Below are some of the important differences which clearly explains the difference between hearing and listening. They are,</a:t>
            </a:r>
            <a:endParaRPr sz="1200" dirty="0">
              <a:solidFill>
                <a:schemeClr val="dk1"/>
              </a:solidFill>
            </a:endParaRPr>
          </a:p>
          <a:p>
            <a:pPr marL="0" lvl="0" indent="0" algn="l" rtl="0">
              <a:spcBef>
                <a:spcPts val="800"/>
              </a:spcBef>
              <a:spcAft>
                <a:spcPts val="0"/>
              </a:spcAft>
              <a:buClr>
                <a:schemeClr val="dk1"/>
              </a:buClr>
              <a:buSzPts val="1100"/>
              <a:buFont typeface="Arial"/>
              <a:buNone/>
            </a:pPr>
            <a:endParaRPr sz="1200" dirty="0">
              <a:solidFill>
                <a:schemeClr val="dk1"/>
              </a:solidFill>
            </a:endParaRPr>
          </a:p>
          <a:p>
            <a:pPr marL="0" lvl="0" indent="0" algn="l" rtl="0">
              <a:spcBef>
                <a:spcPts val="800"/>
              </a:spcBef>
              <a:spcAft>
                <a:spcPts val="0"/>
              </a:spcAft>
              <a:buClr>
                <a:schemeClr val="dk1"/>
              </a:buClr>
              <a:buSzPts val="1100"/>
              <a:buFont typeface="Arial"/>
              <a:buNone/>
            </a:pPr>
            <a:r>
              <a:rPr lang="en-GB" sz="1200" dirty="0">
                <a:solidFill>
                  <a:schemeClr val="dk1"/>
                </a:solidFill>
              </a:rPr>
              <a:t>   • An individual’s ability to perceive sounds, by receiving vibrations through ears, is called the hearing. Listening is something done consciously, that involve the analysis of the sounds you hear.</a:t>
            </a:r>
            <a:endParaRPr sz="1200" dirty="0">
              <a:solidFill>
                <a:schemeClr val="dk1"/>
              </a:solidFill>
            </a:endParaRPr>
          </a:p>
          <a:p>
            <a:pPr marL="0" lvl="0" indent="0" algn="l" rtl="0">
              <a:spcBef>
                <a:spcPts val="800"/>
              </a:spcBef>
              <a:spcAft>
                <a:spcPts val="0"/>
              </a:spcAft>
              <a:buClr>
                <a:schemeClr val="dk1"/>
              </a:buClr>
              <a:buSzPts val="1100"/>
              <a:buFont typeface="Arial"/>
              <a:buNone/>
            </a:pPr>
            <a:r>
              <a:rPr lang="en-GB" sz="1200" dirty="0">
                <a:solidFill>
                  <a:schemeClr val="dk1"/>
                </a:solidFill>
              </a:rPr>
              <a:t>   • The hearing is the primary and continuous in nature, i.e. the first and foremost stage is hearing, followed by listening and it occurs continuously. On the other hand, listening is temporary, as we cannot  continuously pay attention to something for long hours.</a:t>
            </a:r>
            <a:endParaRPr sz="1200" dirty="0">
              <a:solidFill>
                <a:schemeClr val="dk1"/>
              </a:solidFill>
            </a:endParaRPr>
          </a:p>
          <a:p>
            <a:pPr marL="0" lvl="0" indent="0" algn="l" rtl="0">
              <a:spcBef>
                <a:spcPts val="800"/>
              </a:spcBef>
              <a:spcAft>
                <a:spcPts val="0"/>
              </a:spcAft>
              <a:buClr>
                <a:schemeClr val="dk1"/>
              </a:buClr>
              <a:buSzPts val="1100"/>
              <a:buFont typeface="Arial"/>
              <a:buNone/>
            </a:pPr>
            <a:r>
              <a:rPr lang="en-GB" sz="1200" dirty="0">
                <a:solidFill>
                  <a:schemeClr val="dk1"/>
                </a:solidFill>
              </a:rPr>
              <a:t>   • The hearing is physiological, which is through one of our senses in the living organisms. On the contrary, listening is a psychological (conscious) act.</a:t>
            </a:r>
            <a:endParaRPr sz="1200" dirty="0">
              <a:solidFill>
                <a:schemeClr val="dk1"/>
              </a:solidFill>
            </a:endParaRPr>
          </a:p>
          <a:p>
            <a:pPr marL="0" lvl="0" indent="0" algn="l" rtl="0">
              <a:spcBef>
                <a:spcPts val="800"/>
              </a:spcBef>
              <a:spcAft>
                <a:spcPts val="0"/>
              </a:spcAft>
              <a:buClr>
                <a:schemeClr val="dk1"/>
              </a:buClr>
              <a:buSzPts val="1100"/>
              <a:buFont typeface="Arial"/>
              <a:buNone/>
            </a:pPr>
            <a:r>
              <a:rPr lang="en-GB" sz="1200" dirty="0">
                <a:solidFill>
                  <a:schemeClr val="dk1"/>
                </a:solidFill>
              </a:rPr>
              <a:t>   • While hearing is a passive bodily process that does not involve the use of the brain. As opposed to listening, it is an active mental process, which involves the use of brain to draw meaning from words and sentences.</a:t>
            </a:r>
            <a:endParaRPr sz="1200" dirty="0">
              <a:solidFill>
                <a:schemeClr val="dk1"/>
              </a:solidFill>
            </a:endParaRPr>
          </a:p>
          <a:p>
            <a:pPr marL="0" lvl="0" indent="0" algn="l" rtl="0">
              <a:spcBef>
                <a:spcPts val="800"/>
              </a:spcBef>
              <a:spcAft>
                <a:spcPts val="0"/>
              </a:spcAft>
              <a:buClr>
                <a:schemeClr val="dk1"/>
              </a:buClr>
              <a:buSzPts val="1100"/>
              <a:buFont typeface="Arial"/>
              <a:buNone/>
            </a:pPr>
            <a:r>
              <a:rPr lang="en-GB" sz="1200" dirty="0">
                <a:solidFill>
                  <a:schemeClr val="dk1"/>
                </a:solidFill>
              </a:rPr>
              <a:t>   • Hearing involves receipt of the message through ears. Conversely, listening encompasses interpretation of the message received by ears.</a:t>
            </a:r>
            <a:endParaRPr sz="1200" dirty="0">
              <a:solidFill>
                <a:schemeClr val="dk1"/>
              </a:solidFill>
            </a:endParaRPr>
          </a:p>
          <a:p>
            <a:pPr marL="0" lvl="0" indent="0" algn="l" rtl="0">
              <a:spcBef>
                <a:spcPts val="800"/>
              </a:spcBef>
              <a:spcAft>
                <a:spcPts val="0"/>
              </a:spcAft>
              <a:buClr>
                <a:schemeClr val="dk1"/>
              </a:buClr>
              <a:buSzPts val="1100"/>
              <a:buFont typeface="Arial"/>
              <a:buNone/>
            </a:pPr>
            <a:r>
              <a:rPr lang="en-GB" sz="1200" dirty="0">
                <a:solidFill>
                  <a:schemeClr val="dk1"/>
                </a:solidFill>
              </a:rPr>
              <a:t>   • The hearing is an inborn ability but listening is a learned skill.</a:t>
            </a:r>
            <a:endParaRPr sz="1200" dirty="0">
              <a:solidFill>
                <a:schemeClr val="dk1"/>
              </a:solidFill>
            </a:endParaRPr>
          </a:p>
          <a:p>
            <a:pPr marL="0" lvl="0" indent="0" algn="l" rtl="0">
              <a:spcBef>
                <a:spcPts val="800"/>
              </a:spcBef>
              <a:spcAft>
                <a:spcPts val="0"/>
              </a:spcAft>
              <a:buClr>
                <a:schemeClr val="dk1"/>
              </a:buClr>
              <a:buSzPts val="1100"/>
              <a:buFont typeface="Arial"/>
              <a:buNone/>
            </a:pPr>
            <a:r>
              <a:rPr lang="en-GB" sz="1200" dirty="0">
                <a:solidFill>
                  <a:schemeClr val="dk1"/>
                </a:solidFill>
              </a:rPr>
              <a:t>   • In the hearing, we are not aware of the sounds that we receive, however in the case of listening, we are completely aware of what the speaker is saying.</a:t>
            </a:r>
            <a:endParaRPr sz="1200" dirty="0">
              <a:solidFill>
                <a:schemeClr val="dk1"/>
              </a:solidFill>
            </a:endParaRPr>
          </a:p>
          <a:p>
            <a:pPr marL="0" lvl="0" indent="0" algn="l" rtl="0">
              <a:spcBef>
                <a:spcPts val="800"/>
              </a:spcBef>
              <a:spcAft>
                <a:spcPts val="0"/>
              </a:spcAft>
              <a:buClr>
                <a:schemeClr val="dk1"/>
              </a:buClr>
              <a:buSzPts val="1100"/>
              <a:buFont typeface="Arial"/>
              <a:buNone/>
            </a:pPr>
            <a:r>
              <a:rPr lang="en-GB" sz="1200" dirty="0">
                <a:solidFill>
                  <a:schemeClr val="dk1"/>
                </a:solidFill>
              </a:rPr>
              <a:t>   • Hearing involves the use of only one sense i.e. ears. In contrast, listening, involves the use of more than one senses i.e. eyes, ears, touch etc. to understand the message completely and accurately.</a:t>
            </a:r>
            <a:endParaRPr sz="1200" dirty="0">
              <a:solidFill>
                <a:schemeClr val="dk1"/>
              </a:solidFill>
            </a:endParaRPr>
          </a:p>
          <a:p>
            <a:pPr marL="0" lvl="0" indent="0" algn="l" rtl="0">
              <a:spcBef>
                <a:spcPts val="800"/>
              </a:spcBef>
              <a:spcAft>
                <a:spcPts val="0"/>
              </a:spcAft>
              <a:buClr>
                <a:schemeClr val="dk1"/>
              </a:buClr>
              <a:buSzPts val="1100"/>
              <a:buFont typeface="Arial"/>
              <a:buNone/>
            </a:pPr>
            <a:r>
              <a:rPr lang="en-GB" sz="1200" dirty="0">
                <a:solidFill>
                  <a:schemeClr val="dk1"/>
                </a:solidFill>
              </a:rPr>
              <a:t>   • In the hearing, we are neither aware nor we have any control over the sounds we hear. On the other hand, in listening, we are aware of what the other person is saying and so we listen to acquire knowledge and receive information.</a:t>
            </a:r>
            <a:endParaRPr sz="1200" dirty="0">
              <a:solidFill>
                <a:schemeClr val="dk1"/>
              </a:solidFill>
            </a:endParaRPr>
          </a:p>
          <a:p>
            <a:pPr marL="0" lvl="0" indent="0" algn="l" rtl="0">
              <a:spcBef>
                <a:spcPts val="800"/>
              </a:spcBef>
              <a:spcAft>
                <a:spcPts val="800"/>
              </a:spcAft>
              <a:buNone/>
            </a:pPr>
            <a:r>
              <a:rPr lang="en-GB" sz="1200" dirty="0">
                <a:solidFill>
                  <a:schemeClr val="dk1"/>
                </a:solidFill>
              </a:rPr>
              <a:t>   • Hearing does not require focus whereas listening does. Above are some of vital points which explains the difference between hearing and listening.</a:t>
            </a:r>
            <a:endParaRPr sz="1200" dirty="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7dbe1121fc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7dbe1121fc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1200">
                <a:solidFill>
                  <a:schemeClr val="dk1"/>
                </a:solidFill>
              </a:rPr>
              <a:t>This handout talks through a number of different barriers to listening.  As you’re reading through them – identify if any of the barriers apply to you.  Do some apply when you are listening to certain people!</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1.Selective listening</a:t>
            </a:r>
            <a:r>
              <a:rPr lang="en-GB" sz="1200">
                <a:solidFill>
                  <a:schemeClr val="dk1"/>
                </a:solidFill>
              </a:rPr>
              <a:t>  We all listen selectively at some time or other.  It is a necessary skill in order to survive in often very noisy environments, however our selectivity can sometimes be based on two things.</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1)our preconceptions about the other person</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2)our preconceptions about the importance of what’s being said</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Identifying any preconceptions before the review meeting will help reduce this barrier.</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2.Talking speed vs speed of thought </a:t>
            </a:r>
            <a:r>
              <a:rPr lang="en-GB" sz="1200">
                <a:solidFill>
                  <a:schemeClr val="dk1"/>
                </a:solidFill>
              </a:rPr>
              <a:t> There is a considerable difference between the speed at which people talk and the speed at which they think.  The average person speaks at about 125 words per minute, whereas thinking speed is in the region of 500 words per minute.  We all think a lot faster than we realise! The result is that when listening to someone we are continually jumping ahead of what is actually being said.</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Try to avoid jumping to conclusions in the review meeting.  Keep an open mind!</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3.Lack of interest</a:t>
            </a:r>
            <a:r>
              <a:rPr lang="en-GB" sz="1200">
                <a:solidFill>
                  <a:schemeClr val="dk1"/>
                </a:solidFill>
              </a:rPr>
              <a:t> This could be due to lack of interest in the individual speaking or being distracted by things that are happening to you personally (e.g. poorly child, deadline for research project funding/reporting)</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Remember, the review meeting is the opportunity for the reviewee to talk about themselves, their thoughts and feelings.</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4.Beliefs and attitudes </a:t>
            </a:r>
            <a:r>
              <a:rPr lang="en-GB" sz="1200">
                <a:solidFill>
                  <a:schemeClr val="dk1"/>
                </a:solidFill>
              </a:rPr>
              <a:t>We all have opinions on a variety of current issues; we feel strongly about certain subjects; we value certain behaviours.  How do you react when someone</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inadvertently challenges your beliefs and attitudes?  Try to avoid getting emotional particularly in the review situation, remember, the review is about the reviewee not you!</a:t>
            </a:r>
            <a:endParaRPr sz="1200">
              <a:solidFill>
                <a:schemeClr val="dk1"/>
              </a:solidFill>
            </a:endParaRPr>
          </a:p>
          <a:p>
            <a:pPr marL="0" lvl="0" indent="0" algn="l" rtl="0">
              <a:spcBef>
                <a:spcPts val="800"/>
              </a:spcBef>
              <a:spcAft>
                <a:spcPts val="0"/>
              </a:spcAft>
              <a:buNone/>
            </a:pPr>
            <a:endParaRPr sz="1200">
              <a:solidFill>
                <a:schemeClr val="dk1"/>
              </a:solidFill>
            </a:endParaRPr>
          </a:p>
          <a:p>
            <a:pPr marL="0" lvl="0" indent="0" algn="l" rtl="0">
              <a:spcBef>
                <a:spcPts val="800"/>
              </a:spcBef>
              <a:spcAft>
                <a:spcPts val="800"/>
              </a:spcAft>
              <a:buNone/>
            </a:pPr>
            <a:endParaRPr sz="1200">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7dbe1121fc_0_1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7dbe1121fc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1200" b="1">
                <a:solidFill>
                  <a:schemeClr val="dk1"/>
                </a:solidFill>
              </a:rPr>
              <a:t>5.Reactions to speaker</a:t>
            </a:r>
            <a:r>
              <a:rPr lang="en-GB" sz="1200">
                <a:solidFill>
                  <a:schemeClr val="dk1"/>
                </a:solidFill>
              </a:rPr>
              <a:t> Our reactions to the person speaking rather than what they are saying can cause us to listen less effectively.</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6.Our preconceptions </a:t>
            </a:r>
            <a:r>
              <a:rPr lang="en-GB" sz="1200">
                <a:solidFill>
                  <a:schemeClr val="dk1"/>
                </a:solidFill>
              </a:rPr>
              <a:t>Our preconceptions often mean we don’t even give another person a chance to speak.  We can prejudge what they have to say.  The implication of this behaviour is that it implies we don’t value what they might have to offer.</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7.The words we hear Over-repetition of words</a:t>
            </a:r>
            <a:r>
              <a:rPr lang="en-GB" sz="1200">
                <a:solidFill>
                  <a:schemeClr val="dk1"/>
                </a:solidFill>
              </a:rPr>
              <a:t> and phrases is one distraction, the use of unfamiliar (e.g. jargon) words is another.   Another important point to remember is that words can mean different things to different people.  Good – to one person may mean only just acceptable, to another it might mean ‘perfect’.</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8.Physical distractions </a:t>
            </a:r>
            <a:r>
              <a:rPr lang="en-GB" sz="1200">
                <a:solidFill>
                  <a:schemeClr val="dk1"/>
                </a:solidFill>
              </a:rPr>
              <a:t>This can come in a number of different guises and ranges from the background noises that are going on (i.e. a telephone ringing or a fire engine racing down the road), whether we are physically comfortable (i.e. too warm, too cold, the seat is uncomfortable – too high/too low, thirsty), the lighting in the room, to distracting pictures on the wall.  Some distractions are within our control (i.e telephone calls) and where possible it’s important to try and stop them from becoming distractions (e.g. divert all calls).</a:t>
            </a:r>
            <a:endParaRPr sz="1200">
              <a:solidFill>
                <a:schemeClr val="dk1"/>
              </a:solidFill>
            </a:endParaRPr>
          </a:p>
          <a:p>
            <a:pPr marL="0" lvl="0" indent="0" algn="l" rtl="0">
              <a:spcBef>
                <a:spcPts val="800"/>
              </a:spcBef>
              <a:spcAft>
                <a:spcPts val="800"/>
              </a:spcAft>
              <a:buNone/>
            </a:pPr>
            <a:endParaRPr sz="1200">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7dbe1121fc_0_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7dbe1121fc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1200">
                <a:solidFill>
                  <a:schemeClr val="dk1"/>
                </a:solidFill>
              </a:rPr>
              <a:t>Most people spend more time listening than they spend on any other communication activity, yet a large percentage of people never learn to listen well.One reason is that they	develop poor listening habits that continue with them throughout life. The following list contains some of the most common bad listening habits:</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r>
              <a:rPr lang="en-GB" sz="1200" b="1">
                <a:solidFill>
                  <a:schemeClr val="dk1"/>
                </a:solidFill>
              </a:rPr>
              <a:t>1.Not Paying Attention. </a:t>
            </a:r>
            <a:r>
              <a:rPr lang="en-GB" sz="1200">
                <a:solidFill>
                  <a:schemeClr val="dk1"/>
                </a:solidFill>
              </a:rPr>
              <a:t>Listeners may allow themselves to be distracted or to think of something else.Also,not wanting to listen often contributes to lack of attention.</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r>
              <a:rPr lang="en-GB" sz="1200" b="1">
                <a:solidFill>
                  <a:schemeClr val="dk1"/>
                </a:solidFill>
              </a:rPr>
              <a:t> 2.“Pseudo‐listening”. </a:t>
            </a:r>
            <a:r>
              <a:rPr lang="en-GB" sz="1200">
                <a:solidFill>
                  <a:schemeClr val="dk1"/>
                </a:solidFill>
              </a:rPr>
              <a:t>Often,people who are thinking about something else deliberately try to look as though they are listening.Such pretense may leave the speaker with the impression that the listener has heard some important information or instructions offered by the speaker when this is not really true.</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r>
              <a:rPr lang="en-GB" sz="1200" b="1">
                <a:solidFill>
                  <a:schemeClr val="dk1"/>
                </a:solidFill>
              </a:rPr>
              <a:t>3.Listening But Not Hearing. </a:t>
            </a:r>
            <a:r>
              <a:rPr lang="en-GB" sz="1200">
                <a:solidFill>
                  <a:schemeClr val="dk1"/>
                </a:solidFill>
              </a:rPr>
              <a:t>Sometimes a person listens only to facts or details or to the way in which they are presented and misses the real meaning of the communication.</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r>
              <a:rPr lang="en-GB" sz="1200" b="1">
                <a:solidFill>
                  <a:schemeClr val="dk1"/>
                </a:solidFill>
              </a:rPr>
              <a:t> 4.Rehearsing. </a:t>
            </a:r>
            <a:r>
              <a:rPr lang="en-GB" sz="1200">
                <a:solidFill>
                  <a:schemeClr val="dk1"/>
                </a:solidFill>
              </a:rPr>
              <a:t>Some people listen until they want to say something;then they stop listening,start rehearsing what they will say and wait for an opportunity to respond.</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endParaRPr sz="1200" b="1">
              <a:solidFill>
                <a:schemeClr val="dk1"/>
              </a:solidFill>
            </a:endParaRPr>
          </a:p>
          <a:p>
            <a:pPr marL="0" lvl="0" indent="0" algn="l" rtl="0">
              <a:spcBef>
                <a:spcPts val="800"/>
              </a:spcBef>
              <a:spcAft>
                <a:spcPts val="800"/>
              </a:spcAft>
              <a:buNone/>
            </a:pPr>
            <a:r>
              <a:rPr lang="en-GB" sz="1200" b="1">
                <a:solidFill>
                  <a:schemeClr val="dk1"/>
                </a:solidFill>
              </a:rPr>
              <a:t> </a:t>
            </a:r>
            <a:endParaRPr sz="1200">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1"/>
        <p:cNvGrpSpPr/>
        <p:nvPr/>
      </p:nvGrpSpPr>
      <p:grpSpPr>
        <a:xfrm>
          <a:off x="0" y="0"/>
          <a:ext cx="0" cy="0"/>
          <a:chOff x="0" y="0"/>
          <a:chExt cx="0" cy="0"/>
        </a:xfrm>
      </p:grpSpPr>
      <p:sp>
        <p:nvSpPr>
          <p:cNvPr id="42" name="Google Shape;42;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3" name="Google Shape;43;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4" name="Google Shape;44;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5"/>
        <p:cNvGrpSpPr/>
        <p:nvPr/>
      </p:nvGrpSpPr>
      <p:grpSpPr>
        <a:xfrm>
          <a:off x="0" y="0"/>
          <a:ext cx="0" cy="0"/>
          <a:chOff x="0" y="0"/>
          <a:chExt cx="0" cy="0"/>
        </a:xfrm>
      </p:grpSpPr>
      <p:sp>
        <p:nvSpPr>
          <p:cNvPr id="46" name="Google Shape;46;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0"/>
        <p:cNvGrpSpPr/>
        <p:nvPr/>
      </p:nvGrpSpPr>
      <p:grpSpPr>
        <a:xfrm>
          <a:off x="0" y="0"/>
          <a:ext cx="0" cy="0"/>
          <a:chOff x="0" y="0"/>
          <a:chExt cx="0" cy="0"/>
        </a:xfrm>
      </p:grpSpPr>
      <p:sp>
        <p:nvSpPr>
          <p:cNvPr id="11" name="Google Shape;11;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2" name="Google Shape;12;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5" name="Google Shape;15;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6" name="Google Shape;16;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
        <p:cNvGrpSpPr/>
        <p:nvPr/>
      </p:nvGrpSpPr>
      <p:grpSpPr>
        <a:xfrm>
          <a:off x="0" y="0"/>
          <a:ext cx="0" cy="0"/>
          <a:chOff x="0" y="0"/>
          <a:chExt cx="0" cy="0"/>
        </a:xfrm>
      </p:grpSpPr>
      <p:sp>
        <p:nvSpPr>
          <p:cNvPr id="18" name="Google Shape;18;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9" name="Google Shape;19;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0" name="Google Shape;20;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1" name="Google Shape;21;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4" name="Google Shape;24;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7" name="Google Shape;27;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1" name="Google Shape;31;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2"/>
        <p:cNvGrpSpPr/>
        <p:nvPr/>
      </p:nvGrpSpPr>
      <p:grpSpPr>
        <a:xfrm>
          <a:off x="0" y="0"/>
          <a:ext cx="0" cy="0"/>
          <a:chOff x="0" y="0"/>
          <a:chExt cx="0" cy="0"/>
        </a:xfrm>
      </p:grpSpPr>
      <p:sp>
        <p:nvSpPr>
          <p:cNvPr id="33" name="Google Shape;33;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5" name="Google Shape;35;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6" name="Google Shape;36;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7" name="Google Shape;3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
        <p:cNvGrpSpPr/>
        <p:nvPr/>
      </p:nvGrpSpPr>
      <p:grpSpPr>
        <a:xfrm>
          <a:off x="0" y="0"/>
          <a:ext cx="0" cy="0"/>
          <a:chOff x="0" y="0"/>
          <a:chExt cx="0" cy="0"/>
        </a:xfrm>
      </p:grpSpPr>
      <p:sp>
        <p:nvSpPr>
          <p:cNvPr id="39" name="Google Shape;39;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0" name="Google Shape;4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spd="slow">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3.jp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3.jp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3.jp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3.jp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pic>
        <p:nvPicPr>
          <p:cNvPr id="51" name="Google Shape;51;p13"/>
          <p:cNvPicPr preferRelativeResize="0"/>
          <p:nvPr/>
        </p:nvPicPr>
        <p:blipFill>
          <a:blip r:embed="rId3">
            <a:alphaModFix/>
          </a:blip>
          <a:stretch>
            <a:fillRect/>
          </a:stretch>
        </p:blipFill>
        <p:spPr>
          <a:xfrm>
            <a:off x="2808000" y="431425"/>
            <a:ext cx="3527998" cy="428064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2"/>
          <p:cNvSpPr/>
          <p:nvPr/>
        </p:nvSpPr>
        <p:spPr>
          <a:xfrm>
            <a:off x="0" y="233550"/>
            <a:ext cx="4202400" cy="475200"/>
          </a:xfrm>
          <a:prstGeom prst="homePlate">
            <a:avLst>
              <a:gd name="adj" fmla="val 50000"/>
            </a:avLst>
          </a:prstGeom>
          <a:solidFill>
            <a:srgbClr val="5F1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2"/>
          <p:cNvSpPr txBox="1"/>
          <p:nvPr/>
        </p:nvSpPr>
        <p:spPr>
          <a:xfrm>
            <a:off x="101850" y="233550"/>
            <a:ext cx="3758400" cy="475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GB" sz="2000" b="1">
                <a:solidFill>
                  <a:schemeClr val="lt1"/>
                </a:solidFill>
                <a:latin typeface="Roboto"/>
                <a:ea typeface="Roboto"/>
                <a:cs typeface="Roboto"/>
                <a:sym typeface="Roboto"/>
              </a:rPr>
              <a:t>ORAL COMMUNICATION</a:t>
            </a:r>
            <a:endParaRPr sz="2000" b="1">
              <a:solidFill>
                <a:schemeClr val="lt1"/>
              </a:solidFill>
              <a:latin typeface="Roboto"/>
              <a:ea typeface="Roboto"/>
              <a:cs typeface="Roboto"/>
              <a:sym typeface="Roboto"/>
            </a:endParaRPr>
          </a:p>
        </p:txBody>
      </p:sp>
      <p:pic>
        <p:nvPicPr>
          <p:cNvPr id="136" name="Google Shape;136;p22"/>
          <p:cNvPicPr preferRelativeResize="0"/>
          <p:nvPr/>
        </p:nvPicPr>
        <p:blipFill rotWithShape="1">
          <a:blip r:embed="rId3">
            <a:alphaModFix/>
          </a:blip>
          <a:srcRect l="41241" t="9528" r="-23988" b="51129"/>
          <a:stretch/>
        </p:blipFill>
        <p:spPr>
          <a:xfrm>
            <a:off x="0" y="4075175"/>
            <a:ext cx="4457700" cy="1065625"/>
          </a:xfrm>
          <a:prstGeom prst="rect">
            <a:avLst/>
          </a:prstGeom>
          <a:noFill/>
          <a:ln>
            <a:noFill/>
          </a:ln>
        </p:spPr>
      </p:pic>
      <p:pic>
        <p:nvPicPr>
          <p:cNvPr id="137" name="Google Shape;137;p22"/>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138" name="Google Shape;138;p22"/>
          <p:cNvSpPr txBox="1"/>
          <p:nvPr/>
        </p:nvSpPr>
        <p:spPr>
          <a:xfrm>
            <a:off x="540550" y="1298425"/>
            <a:ext cx="8603400" cy="2610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2000">
                <a:solidFill>
                  <a:schemeClr val="dk1"/>
                </a:solidFill>
                <a:latin typeface="Roboto Light"/>
                <a:ea typeface="Roboto Light"/>
                <a:cs typeface="Roboto Light"/>
                <a:sym typeface="Roboto Light"/>
              </a:rPr>
              <a:t>Bad Listening Habits</a:t>
            </a:r>
            <a:endParaRPr sz="2000">
              <a:latin typeface="Roboto Light"/>
              <a:ea typeface="Roboto Light"/>
              <a:cs typeface="Roboto Light"/>
              <a:sym typeface="Roboto Light"/>
            </a:endParaRPr>
          </a:p>
          <a:p>
            <a:pPr marL="457200" lvl="0" indent="-355600" algn="l" rtl="0">
              <a:spcBef>
                <a:spcPts val="800"/>
              </a:spcBef>
              <a:spcAft>
                <a:spcPts val="0"/>
              </a:spcAft>
              <a:buClr>
                <a:schemeClr val="dk1"/>
              </a:buClr>
              <a:buSzPts val="2000"/>
              <a:buChar char="●"/>
            </a:pPr>
            <a:r>
              <a:rPr lang="en-GB" sz="2000">
                <a:solidFill>
                  <a:schemeClr val="dk1"/>
                </a:solidFill>
              </a:rPr>
              <a:t>Interrupting</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Hearing what is Expected</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Feeling Defensive</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Listening for a point of Disagreement</a:t>
            </a:r>
            <a:endParaRPr sz="2000">
              <a:solidFill>
                <a:schemeClr val="dk1"/>
              </a:solidFill>
            </a:endParaRPr>
          </a:p>
          <a:p>
            <a:pPr marL="457200" lvl="0" indent="0" algn="l" rtl="0">
              <a:spcBef>
                <a:spcPts val="800"/>
              </a:spcBef>
              <a:spcAft>
                <a:spcPts val="0"/>
              </a:spcAft>
              <a:buNone/>
            </a:pPr>
            <a:endParaRPr sz="2000">
              <a:solidFill>
                <a:schemeClr val="dk1"/>
              </a:solidFill>
            </a:endParaRPr>
          </a:p>
          <a:p>
            <a:pPr marL="457200" lvl="0" indent="0" algn="l" rtl="0">
              <a:spcBef>
                <a:spcPts val="800"/>
              </a:spcBef>
              <a:spcAft>
                <a:spcPts val="0"/>
              </a:spcAft>
              <a:buNone/>
            </a:pPr>
            <a:endParaRPr sz="2000">
              <a:solidFill>
                <a:schemeClr val="dk1"/>
              </a:solidFill>
            </a:endParaRPr>
          </a:p>
          <a:p>
            <a:pPr marL="457200" lvl="0" indent="0" algn="l" rtl="0">
              <a:spcBef>
                <a:spcPts val="800"/>
              </a:spcBef>
              <a:spcAft>
                <a:spcPts val="0"/>
              </a:spcAft>
              <a:buNone/>
            </a:pPr>
            <a:endParaRPr sz="2000">
              <a:solidFill>
                <a:schemeClr val="dk1"/>
              </a:solidFill>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800"/>
              </a:spcAft>
              <a:buNone/>
            </a:pPr>
            <a:endParaRPr sz="2000">
              <a:latin typeface="Roboto Light"/>
              <a:ea typeface="Roboto Light"/>
              <a:cs typeface="Roboto Light"/>
              <a:sym typeface="Roboto Light"/>
            </a:endParaRPr>
          </a:p>
        </p:txBody>
      </p:sp>
      <p:pic>
        <p:nvPicPr>
          <p:cNvPr id="139" name="Google Shape;139;p22"/>
          <p:cNvPicPr preferRelativeResize="0"/>
          <p:nvPr/>
        </p:nvPicPr>
        <p:blipFill>
          <a:blip r:embed="rId5">
            <a:alphaModFix/>
          </a:blip>
          <a:stretch>
            <a:fillRect/>
          </a:stretch>
        </p:blipFill>
        <p:spPr>
          <a:xfrm>
            <a:off x="8023343" y="4075169"/>
            <a:ext cx="1120657" cy="10656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8">
                                            <p:txEl>
                                              <p:pRg st="0" end="0"/>
                                            </p:txEl>
                                          </p:spTgt>
                                        </p:tgtEl>
                                        <p:attrNameLst>
                                          <p:attrName>style.visibility</p:attrName>
                                        </p:attrNameLst>
                                      </p:cBhvr>
                                      <p:to>
                                        <p:strVal val="visible"/>
                                      </p:to>
                                    </p:set>
                                    <p:animEffect transition="in" filter="fade">
                                      <p:cBhvr>
                                        <p:cTn id="7" dur="1000"/>
                                        <p:tgtEl>
                                          <p:spTgt spid="13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8">
                                            <p:txEl>
                                              <p:pRg st="1" end="1"/>
                                            </p:txEl>
                                          </p:spTgt>
                                        </p:tgtEl>
                                        <p:attrNameLst>
                                          <p:attrName>style.visibility</p:attrName>
                                        </p:attrNameLst>
                                      </p:cBhvr>
                                      <p:to>
                                        <p:strVal val="visible"/>
                                      </p:to>
                                    </p:set>
                                    <p:animEffect transition="in" filter="fade">
                                      <p:cBhvr>
                                        <p:cTn id="12" dur="1000"/>
                                        <p:tgtEl>
                                          <p:spTgt spid="13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8">
                                            <p:txEl>
                                              <p:pRg st="2" end="2"/>
                                            </p:txEl>
                                          </p:spTgt>
                                        </p:tgtEl>
                                        <p:attrNameLst>
                                          <p:attrName>style.visibility</p:attrName>
                                        </p:attrNameLst>
                                      </p:cBhvr>
                                      <p:to>
                                        <p:strVal val="visible"/>
                                      </p:to>
                                    </p:set>
                                    <p:animEffect transition="in" filter="fade">
                                      <p:cBhvr>
                                        <p:cTn id="17" dur="1000"/>
                                        <p:tgtEl>
                                          <p:spTgt spid="13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8">
                                            <p:txEl>
                                              <p:pRg st="3" end="3"/>
                                            </p:txEl>
                                          </p:spTgt>
                                        </p:tgtEl>
                                        <p:attrNameLst>
                                          <p:attrName>style.visibility</p:attrName>
                                        </p:attrNameLst>
                                      </p:cBhvr>
                                      <p:to>
                                        <p:strVal val="visible"/>
                                      </p:to>
                                    </p:set>
                                    <p:animEffect transition="in" filter="fade">
                                      <p:cBhvr>
                                        <p:cTn id="22" dur="1000"/>
                                        <p:tgtEl>
                                          <p:spTgt spid="13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38">
                                            <p:txEl>
                                              <p:pRg st="4" end="4"/>
                                            </p:txEl>
                                          </p:spTgt>
                                        </p:tgtEl>
                                        <p:attrNameLst>
                                          <p:attrName>style.visibility</p:attrName>
                                        </p:attrNameLst>
                                      </p:cBhvr>
                                      <p:to>
                                        <p:strVal val="visible"/>
                                      </p:to>
                                    </p:set>
                                    <p:animEffect transition="in" filter="fade">
                                      <p:cBhvr>
                                        <p:cTn id="27" dur="1000"/>
                                        <p:tgtEl>
                                          <p:spTgt spid="13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38">
                                            <p:txEl>
                                              <p:pRg st="5" end="5"/>
                                            </p:txEl>
                                          </p:spTgt>
                                        </p:tgtEl>
                                        <p:attrNameLst>
                                          <p:attrName>style.visibility</p:attrName>
                                        </p:attrNameLst>
                                      </p:cBhvr>
                                      <p:to>
                                        <p:strVal val="visible"/>
                                      </p:to>
                                    </p:set>
                                    <p:animEffect transition="in" filter="fade">
                                      <p:cBhvr>
                                        <p:cTn id="32" dur="1000"/>
                                        <p:tgtEl>
                                          <p:spTgt spid="13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38">
                                            <p:txEl>
                                              <p:pRg st="6" end="6"/>
                                            </p:txEl>
                                          </p:spTgt>
                                        </p:tgtEl>
                                        <p:attrNameLst>
                                          <p:attrName>style.visibility</p:attrName>
                                        </p:attrNameLst>
                                      </p:cBhvr>
                                      <p:to>
                                        <p:strVal val="visible"/>
                                      </p:to>
                                    </p:set>
                                    <p:animEffect transition="in" filter="fade">
                                      <p:cBhvr>
                                        <p:cTn id="37" dur="1000"/>
                                        <p:tgtEl>
                                          <p:spTgt spid="13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38">
                                            <p:txEl>
                                              <p:pRg st="7" end="7"/>
                                            </p:txEl>
                                          </p:spTgt>
                                        </p:tgtEl>
                                        <p:attrNameLst>
                                          <p:attrName>style.visibility</p:attrName>
                                        </p:attrNameLst>
                                      </p:cBhvr>
                                      <p:to>
                                        <p:strVal val="visible"/>
                                      </p:to>
                                    </p:set>
                                    <p:animEffect transition="in" filter="fade">
                                      <p:cBhvr>
                                        <p:cTn id="42" dur="1000"/>
                                        <p:tgtEl>
                                          <p:spTgt spid="13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38">
                                            <p:txEl>
                                              <p:pRg st="8" end="8"/>
                                            </p:txEl>
                                          </p:spTgt>
                                        </p:tgtEl>
                                        <p:attrNameLst>
                                          <p:attrName>style.visibility</p:attrName>
                                        </p:attrNameLst>
                                      </p:cBhvr>
                                      <p:to>
                                        <p:strVal val="visible"/>
                                      </p:to>
                                    </p:set>
                                    <p:animEffect transition="in" filter="fade">
                                      <p:cBhvr>
                                        <p:cTn id="47" dur="1000"/>
                                        <p:tgtEl>
                                          <p:spTgt spid="13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38">
                                            <p:txEl>
                                              <p:pRg st="9" end="9"/>
                                            </p:txEl>
                                          </p:spTgt>
                                        </p:tgtEl>
                                        <p:attrNameLst>
                                          <p:attrName>style.visibility</p:attrName>
                                        </p:attrNameLst>
                                      </p:cBhvr>
                                      <p:to>
                                        <p:strVal val="visible"/>
                                      </p:to>
                                    </p:set>
                                    <p:animEffect transition="in" filter="fade">
                                      <p:cBhvr>
                                        <p:cTn id="52" dur="1000"/>
                                        <p:tgtEl>
                                          <p:spTgt spid="13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38">
                                            <p:txEl>
                                              <p:pRg st="10" end="10"/>
                                            </p:txEl>
                                          </p:spTgt>
                                        </p:tgtEl>
                                        <p:attrNameLst>
                                          <p:attrName>style.visibility</p:attrName>
                                        </p:attrNameLst>
                                      </p:cBhvr>
                                      <p:to>
                                        <p:strVal val="visible"/>
                                      </p:to>
                                    </p:set>
                                    <p:animEffect transition="in" filter="fade">
                                      <p:cBhvr>
                                        <p:cTn id="57" dur="1000"/>
                                        <p:tgtEl>
                                          <p:spTgt spid="13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38">
                                            <p:txEl>
                                              <p:pRg st="11" end="11"/>
                                            </p:txEl>
                                          </p:spTgt>
                                        </p:tgtEl>
                                        <p:attrNameLst>
                                          <p:attrName>style.visibility</p:attrName>
                                        </p:attrNameLst>
                                      </p:cBhvr>
                                      <p:to>
                                        <p:strVal val="visible"/>
                                      </p:to>
                                    </p:set>
                                    <p:animEffect transition="in" filter="fade">
                                      <p:cBhvr>
                                        <p:cTn id="62" dur="1000"/>
                                        <p:tgtEl>
                                          <p:spTgt spid="138">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3"/>
          <p:cNvSpPr/>
          <p:nvPr/>
        </p:nvSpPr>
        <p:spPr>
          <a:xfrm>
            <a:off x="0" y="233550"/>
            <a:ext cx="4202400" cy="475200"/>
          </a:xfrm>
          <a:prstGeom prst="homePlate">
            <a:avLst>
              <a:gd name="adj" fmla="val 50000"/>
            </a:avLst>
          </a:prstGeom>
          <a:solidFill>
            <a:srgbClr val="5F1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3"/>
          <p:cNvSpPr txBox="1"/>
          <p:nvPr/>
        </p:nvSpPr>
        <p:spPr>
          <a:xfrm>
            <a:off x="101850" y="233550"/>
            <a:ext cx="3758400" cy="475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GB" sz="2000" b="1">
                <a:solidFill>
                  <a:schemeClr val="lt1"/>
                </a:solidFill>
                <a:latin typeface="Roboto"/>
                <a:ea typeface="Roboto"/>
                <a:cs typeface="Roboto"/>
                <a:sym typeface="Roboto"/>
              </a:rPr>
              <a:t>ORAL COMMUNICATION</a:t>
            </a:r>
            <a:endParaRPr sz="2000" b="1">
              <a:solidFill>
                <a:schemeClr val="lt1"/>
              </a:solidFill>
              <a:latin typeface="Roboto"/>
              <a:ea typeface="Roboto"/>
              <a:cs typeface="Roboto"/>
              <a:sym typeface="Roboto"/>
            </a:endParaRPr>
          </a:p>
        </p:txBody>
      </p:sp>
      <p:pic>
        <p:nvPicPr>
          <p:cNvPr id="146" name="Google Shape;146;p23"/>
          <p:cNvPicPr preferRelativeResize="0"/>
          <p:nvPr/>
        </p:nvPicPr>
        <p:blipFill rotWithShape="1">
          <a:blip r:embed="rId3">
            <a:alphaModFix/>
          </a:blip>
          <a:srcRect l="41241" t="9528" r="-23988" b="51129"/>
          <a:stretch/>
        </p:blipFill>
        <p:spPr>
          <a:xfrm>
            <a:off x="0" y="4075175"/>
            <a:ext cx="4457700" cy="1065625"/>
          </a:xfrm>
          <a:prstGeom prst="rect">
            <a:avLst/>
          </a:prstGeom>
          <a:noFill/>
          <a:ln>
            <a:noFill/>
          </a:ln>
        </p:spPr>
      </p:pic>
      <p:pic>
        <p:nvPicPr>
          <p:cNvPr id="147" name="Google Shape;147;p23"/>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148" name="Google Shape;148;p23"/>
          <p:cNvSpPr txBox="1"/>
          <p:nvPr/>
        </p:nvSpPr>
        <p:spPr>
          <a:xfrm>
            <a:off x="540550" y="1298425"/>
            <a:ext cx="8603400" cy="2610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2000">
                <a:latin typeface="Roboto Light"/>
                <a:ea typeface="Roboto Light"/>
                <a:cs typeface="Roboto Light"/>
                <a:sym typeface="Roboto Light"/>
              </a:rPr>
              <a:t>Active Listening</a:t>
            </a:r>
            <a:endParaRPr sz="2000">
              <a:latin typeface="Roboto Light"/>
              <a:ea typeface="Roboto Light"/>
              <a:cs typeface="Roboto Light"/>
              <a:sym typeface="Roboto Light"/>
            </a:endParaRPr>
          </a:p>
          <a:p>
            <a:pPr marL="457200" lvl="0" indent="-355600" algn="l" rtl="0">
              <a:spcBef>
                <a:spcPts val="800"/>
              </a:spcBef>
              <a:spcAft>
                <a:spcPts val="0"/>
              </a:spcAft>
              <a:buClr>
                <a:schemeClr val="dk1"/>
              </a:buClr>
              <a:buSzPts val="2000"/>
              <a:buChar char="●"/>
            </a:pPr>
            <a:r>
              <a:rPr lang="en-GB" sz="2000">
                <a:solidFill>
                  <a:schemeClr val="dk1"/>
                </a:solidFill>
              </a:rPr>
              <a:t>Positive Reinforcement</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Remembering</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Questioning</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Reflection</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Clarification</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Summarisation</a:t>
            </a:r>
            <a:endParaRPr sz="2000">
              <a:solidFill>
                <a:schemeClr val="dk1"/>
              </a:solidFill>
            </a:endParaRPr>
          </a:p>
          <a:p>
            <a:pPr marL="457200" lvl="0" indent="0" algn="l" rtl="0">
              <a:spcBef>
                <a:spcPts val="800"/>
              </a:spcBef>
              <a:spcAft>
                <a:spcPts val="0"/>
              </a:spcAft>
              <a:buNone/>
            </a:pPr>
            <a:endParaRPr sz="2000">
              <a:solidFill>
                <a:schemeClr val="dk1"/>
              </a:solidFill>
            </a:endParaRPr>
          </a:p>
          <a:p>
            <a:pPr marL="457200" lvl="0" indent="0" algn="l" rtl="0">
              <a:spcBef>
                <a:spcPts val="800"/>
              </a:spcBef>
              <a:spcAft>
                <a:spcPts val="0"/>
              </a:spcAft>
              <a:buNone/>
            </a:pPr>
            <a:endParaRPr sz="2000">
              <a:solidFill>
                <a:schemeClr val="dk1"/>
              </a:solidFill>
            </a:endParaRPr>
          </a:p>
          <a:p>
            <a:pPr marL="457200" lvl="0" indent="0" algn="l" rtl="0">
              <a:spcBef>
                <a:spcPts val="800"/>
              </a:spcBef>
              <a:spcAft>
                <a:spcPts val="0"/>
              </a:spcAft>
              <a:buNone/>
            </a:pPr>
            <a:endParaRPr sz="2000">
              <a:solidFill>
                <a:schemeClr val="dk1"/>
              </a:solidFill>
            </a:endParaRPr>
          </a:p>
          <a:p>
            <a:pPr marL="457200" lvl="0" indent="0" algn="l" rtl="0">
              <a:spcBef>
                <a:spcPts val="800"/>
              </a:spcBef>
              <a:spcAft>
                <a:spcPts val="0"/>
              </a:spcAft>
              <a:buNone/>
            </a:pPr>
            <a:endParaRPr sz="2000">
              <a:solidFill>
                <a:schemeClr val="dk1"/>
              </a:solidFill>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800"/>
              </a:spcAft>
              <a:buNone/>
            </a:pPr>
            <a:endParaRPr sz="2000">
              <a:latin typeface="Roboto Light"/>
              <a:ea typeface="Roboto Light"/>
              <a:cs typeface="Roboto Light"/>
              <a:sym typeface="Roboto Light"/>
            </a:endParaRPr>
          </a:p>
        </p:txBody>
      </p:sp>
      <p:pic>
        <p:nvPicPr>
          <p:cNvPr id="149" name="Google Shape;149;p23"/>
          <p:cNvPicPr preferRelativeResize="0"/>
          <p:nvPr/>
        </p:nvPicPr>
        <p:blipFill>
          <a:blip r:embed="rId5">
            <a:alphaModFix/>
          </a:blip>
          <a:stretch>
            <a:fillRect/>
          </a:stretch>
        </p:blipFill>
        <p:spPr>
          <a:xfrm>
            <a:off x="8023343" y="4075169"/>
            <a:ext cx="1120657" cy="10656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8">
                                            <p:txEl>
                                              <p:pRg st="0" end="0"/>
                                            </p:txEl>
                                          </p:spTgt>
                                        </p:tgtEl>
                                        <p:attrNameLst>
                                          <p:attrName>style.visibility</p:attrName>
                                        </p:attrNameLst>
                                      </p:cBhvr>
                                      <p:to>
                                        <p:strVal val="visible"/>
                                      </p:to>
                                    </p:set>
                                    <p:animEffect transition="in" filter="fade">
                                      <p:cBhvr>
                                        <p:cTn id="7" dur="1000"/>
                                        <p:tgtEl>
                                          <p:spTgt spid="14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8">
                                            <p:txEl>
                                              <p:pRg st="1" end="1"/>
                                            </p:txEl>
                                          </p:spTgt>
                                        </p:tgtEl>
                                        <p:attrNameLst>
                                          <p:attrName>style.visibility</p:attrName>
                                        </p:attrNameLst>
                                      </p:cBhvr>
                                      <p:to>
                                        <p:strVal val="visible"/>
                                      </p:to>
                                    </p:set>
                                    <p:animEffect transition="in" filter="fade">
                                      <p:cBhvr>
                                        <p:cTn id="12" dur="1000"/>
                                        <p:tgtEl>
                                          <p:spTgt spid="14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8">
                                            <p:txEl>
                                              <p:pRg st="2" end="2"/>
                                            </p:txEl>
                                          </p:spTgt>
                                        </p:tgtEl>
                                        <p:attrNameLst>
                                          <p:attrName>style.visibility</p:attrName>
                                        </p:attrNameLst>
                                      </p:cBhvr>
                                      <p:to>
                                        <p:strVal val="visible"/>
                                      </p:to>
                                    </p:set>
                                    <p:animEffect transition="in" filter="fade">
                                      <p:cBhvr>
                                        <p:cTn id="17" dur="1000"/>
                                        <p:tgtEl>
                                          <p:spTgt spid="14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48">
                                            <p:txEl>
                                              <p:pRg st="3" end="3"/>
                                            </p:txEl>
                                          </p:spTgt>
                                        </p:tgtEl>
                                        <p:attrNameLst>
                                          <p:attrName>style.visibility</p:attrName>
                                        </p:attrNameLst>
                                      </p:cBhvr>
                                      <p:to>
                                        <p:strVal val="visible"/>
                                      </p:to>
                                    </p:set>
                                    <p:animEffect transition="in" filter="fade">
                                      <p:cBhvr>
                                        <p:cTn id="22" dur="1000"/>
                                        <p:tgtEl>
                                          <p:spTgt spid="14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48">
                                            <p:txEl>
                                              <p:pRg st="4" end="4"/>
                                            </p:txEl>
                                          </p:spTgt>
                                        </p:tgtEl>
                                        <p:attrNameLst>
                                          <p:attrName>style.visibility</p:attrName>
                                        </p:attrNameLst>
                                      </p:cBhvr>
                                      <p:to>
                                        <p:strVal val="visible"/>
                                      </p:to>
                                    </p:set>
                                    <p:animEffect transition="in" filter="fade">
                                      <p:cBhvr>
                                        <p:cTn id="27" dur="1000"/>
                                        <p:tgtEl>
                                          <p:spTgt spid="14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48">
                                            <p:txEl>
                                              <p:pRg st="5" end="5"/>
                                            </p:txEl>
                                          </p:spTgt>
                                        </p:tgtEl>
                                        <p:attrNameLst>
                                          <p:attrName>style.visibility</p:attrName>
                                        </p:attrNameLst>
                                      </p:cBhvr>
                                      <p:to>
                                        <p:strVal val="visible"/>
                                      </p:to>
                                    </p:set>
                                    <p:animEffect transition="in" filter="fade">
                                      <p:cBhvr>
                                        <p:cTn id="32" dur="1000"/>
                                        <p:tgtEl>
                                          <p:spTgt spid="14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48">
                                            <p:txEl>
                                              <p:pRg st="6" end="6"/>
                                            </p:txEl>
                                          </p:spTgt>
                                        </p:tgtEl>
                                        <p:attrNameLst>
                                          <p:attrName>style.visibility</p:attrName>
                                        </p:attrNameLst>
                                      </p:cBhvr>
                                      <p:to>
                                        <p:strVal val="visible"/>
                                      </p:to>
                                    </p:set>
                                    <p:animEffect transition="in" filter="fade">
                                      <p:cBhvr>
                                        <p:cTn id="37" dur="1000"/>
                                        <p:tgtEl>
                                          <p:spTgt spid="14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48">
                                            <p:txEl>
                                              <p:pRg st="7" end="7"/>
                                            </p:txEl>
                                          </p:spTgt>
                                        </p:tgtEl>
                                        <p:attrNameLst>
                                          <p:attrName>style.visibility</p:attrName>
                                        </p:attrNameLst>
                                      </p:cBhvr>
                                      <p:to>
                                        <p:strVal val="visible"/>
                                      </p:to>
                                    </p:set>
                                    <p:animEffect transition="in" filter="fade">
                                      <p:cBhvr>
                                        <p:cTn id="42" dur="1000"/>
                                        <p:tgtEl>
                                          <p:spTgt spid="14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48">
                                            <p:txEl>
                                              <p:pRg st="8" end="8"/>
                                            </p:txEl>
                                          </p:spTgt>
                                        </p:tgtEl>
                                        <p:attrNameLst>
                                          <p:attrName>style.visibility</p:attrName>
                                        </p:attrNameLst>
                                      </p:cBhvr>
                                      <p:to>
                                        <p:strVal val="visible"/>
                                      </p:to>
                                    </p:set>
                                    <p:animEffect transition="in" filter="fade">
                                      <p:cBhvr>
                                        <p:cTn id="47" dur="1000"/>
                                        <p:tgtEl>
                                          <p:spTgt spid="14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48">
                                            <p:txEl>
                                              <p:pRg st="9" end="9"/>
                                            </p:txEl>
                                          </p:spTgt>
                                        </p:tgtEl>
                                        <p:attrNameLst>
                                          <p:attrName>style.visibility</p:attrName>
                                        </p:attrNameLst>
                                      </p:cBhvr>
                                      <p:to>
                                        <p:strVal val="visible"/>
                                      </p:to>
                                    </p:set>
                                    <p:animEffect transition="in" filter="fade">
                                      <p:cBhvr>
                                        <p:cTn id="52" dur="1000"/>
                                        <p:tgtEl>
                                          <p:spTgt spid="14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48">
                                            <p:txEl>
                                              <p:pRg st="10" end="10"/>
                                            </p:txEl>
                                          </p:spTgt>
                                        </p:tgtEl>
                                        <p:attrNameLst>
                                          <p:attrName>style.visibility</p:attrName>
                                        </p:attrNameLst>
                                      </p:cBhvr>
                                      <p:to>
                                        <p:strVal val="visible"/>
                                      </p:to>
                                    </p:set>
                                    <p:animEffect transition="in" filter="fade">
                                      <p:cBhvr>
                                        <p:cTn id="57" dur="1000"/>
                                        <p:tgtEl>
                                          <p:spTgt spid="14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48">
                                            <p:txEl>
                                              <p:pRg st="11" end="11"/>
                                            </p:txEl>
                                          </p:spTgt>
                                        </p:tgtEl>
                                        <p:attrNameLst>
                                          <p:attrName>style.visibility</p:attrName>
                                        </p:attrNameLst>
                                      </p:cBhvr>
                                      <p:to>
                                        <p:strVal val="visible"/>
                                      </p:to>
                                    </p:set>
                                    <p:animEffect transition="in" filter="fade">
                                      <p:cBhvr>
                                        <p:cTn id="62" dur="1000"/>
                                        <p:tgtEl>
                                          <p:spTgt spid="148">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148">
                                            <p:txEl>
                                              <p:pRg st="12" end="12"/>
                                            </p:txEl>
                                          </p:spTgt>
                                        </p:tgtEl>
                                        <p:attrNameLst>
                                          <p:attrName>style.visibility</p:attrName>
                                        </p:attrNameLst>
                                      </p:cBhvr>
                                      <p:to>
                                        <p:strVal val="visible"/>
                                      </p:to>
                                    </p:set>
                                    <p:animEffect transition="in" filter="fade">
                                      <p:cBhvr>
                                        <p:cTn id="67" dur="1000"/>
                                        <p:tgtEl>
                                          <p:spTgt spid="148">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148">
                                            <p:txEl>
                                              <p:pRg st="13" end="13"/>
                                            </p:txEl>
                                          </p:spTgt>
                                        </p:tgtEl>
                                        <p:attrNameLst>
                                          <p:attrName>style.visibility</p:attrName>
                                        </p:attrNameLst>
                                      </p:cBhvr>
                                      <p:to>
                                        <p:strVal val="visible"/>
                                      </p:to>
                                    </p:set>
                                    <p:animEffect transition="in" filter="fade">
                                      <p:cBhvr>
                                        <p:cTn id="72" dur="1000"/>
                                        <p:tgtEl>
                                          <p:spTgt spid="148">
                                            <p:txEl>
                                              <p:pRg st="13" end="13"/>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148">
                                            <p:txEl>
                                              <p:pRg st="14" end="14"/>
                                            </p:txEl>
                                          </p:spTgt>
                                        </p:tgtEl>
                                        <p:attrNameLst>
                                          <p:attrName>style.visibility</p:attrName>
                                        </p:attrNameLst>
                                      </p:cBhvr>
                                      <p:to>
                                        <p:strVal val="visible"/>
                                      </p:to>
                                    </p:set>
                                    <p:animEffect transition="in" filter="fade">
                                      <p:cBhvr>
                                        <p:cTn id="77" dur="1000"/>
                                        <p:tgtEl>
                                          <p:spTgt spid="148">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pic>
        <p:nvPicPr>
          <p:cNvPr id="154" name="Google Shape;154;p24"/>
          <p:cNvPicPr preferRelativeResize="0"/>
          <p:nvPr/>
        </p:nvPicPr>
        <p:blipFill rotWithShape="1">
          <a:blip r:embed="rId3">
            <a:alphaModFix/>
          </a:blip>
          <a:srcRect l="41241" t="9528" r="-23988" b="51129"/>
          <a:stretch/>
        </p:blipFill>
        <p:spPr>
          <a:xfrm>
            <a:off x="0" y="4075175"/>
            <a:ext cx="4457700" cy="1065625"/>
          </a:xfrm>
          <a:prstGeom prst="rect">
            <a:avLst/>
          </a:prstGeom>
          <a:noFill/>
          <a:ln>
            <a:noFill/>
          </a:ln>
        </p:spPr>
      </p:pic>
      <p:pic>
        <p:nvPicPr>
          <p:cNvPr id="155" name="Google Shape;155;p24"/>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156" name="Google Shape;156;p24"/>
          <p:cNvSpPr txBox="1"/>
          <p:nvPr/>
        </p:nvSpPr>
        <p:spPr>
          <a:xfrm>
            <a:off x="327600" y="233550"/>
            <a:ext cx="2827800" cy="475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sz="2000" b="1">
              <a:solidFill>
                <a:schemeClr val="lt1"/>
              </a:solidFill>
              <a:latin typeface="Roboto"/>
              <a:ea typeface="Roboto"/>
              <a:cs typeface="Roboto"/>
              <a:sym typeface="Roboto"/>
            </a:endParaRPr>
          </a:p>
          <a:p>
            <a:pPr marL="0" lvl="0" indent="0" algn="l" rtl="0">
              <a:spcBef>
                <a:spcPts val="0"/>
              </a:spcBef>
              <a:spcAft>
                <a:spcPts val="0"/>
              </a:spcAft>
              <a:buNone/>
            </a:pPr>
            <a:r>
              <a:rPr lang="en-GB" sz="2000" b="1">
                <a:solidFill>
                  <a:schemeClr val="lt1"/>
                </a:solidFill>
                <a:latin typeface="Roboto"/>
                <a:ea typeface="Roboto"/>
                <a:cs typeface="Roboto"/>
                <a:sym typeface="Roboto"/>
              </a:rPr>
              <a:t>ANALYTICAL WRITING</a:t>
            </a:r>
            <a:endParaRPr sz="2000" b="1">
              <a:solidFill>
                <a:schemeClr val="lt1"/>
              </a:solidFill>
              <a:latin typeface="Roboto"/>
              <a:ea typeface="Roboto"/>
              <a:cs typeface="Roboto"/>
              <a:sym typeface="Roboto"/>
            </a:endParaRPr>
          </a:p>
          <a:p>
            <a:pPr marL="0" lvl="0" indent="0" algn="l" rtl="0">
              <a:spcBef>
                <a:spcPts val="0"/>
              </a:spcBef>
              <a:spcAft>
                <a:spcPts val="0"/>
              </a:spcAft>
              <a:buNone/>
            </a:pPr>
            <a:endParaRPr sz="2000" b="1">
              <a:solidFill>
                <a:schemeClr val="lt1"/>
              </a:solidFill>
              <a:latin typeface="Roboto"/>
              <a:ea typeface="Roboto"/>
              <a:cs typeface="Roboto"/>
              <a:sym typeface="Roboto"/>
            </a:endParaRPr>
          </a:p>
        </p:txBody>
      </p:sp>
      <p:sp>
        <p:nvSpPr>
          <p:cNvPr id="157" name="Google Shape;157;p24"/>
          <p:cNvSpPr txBox="1"/>
          <p:nvPr/>
        </p:nvSpPr>
        <p:spPr>
          <a:xfrm>
            <a:off x="2053850" y="772300"/>
            <a:ext cx="5287200" cy="2610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endParaRPr sz="2000" b="1">
              <a:latin typeface="EB Garamond"/>
              <a:ea typeface="EB Garamond"/>
              <a:cs typeface="EB Garamond"/>
              <a:sym typeface="EB Garamond"/>
            </a:endParaRPr>
          </a:p>
          <a:p>
            <a:pPr marL="0" lvl="0" indent="0" algn="l" rtl="0">
              <a:spcBef>
                <a:spcPts val="800"/>
              </a:spcBef>
              <a:spcAft>
                <a:spcPts val="0"/>
              </a:spcAft>
              <a:buNone/>
            </a:pPr>
            <a:endParaRPr sz="2000" b="1">
              <a:latin typeface="EB Garamond"/>
              <a:ea typeface="EB Garamond"/>
              <a:cs typeface="EB Garamond"/>
              <a:sym typeface="EB Garamond"/>
            </a:endParaRPr>
          </a:p>
          <a:p>
            <a:pPr marL="0" lvl="0" indent="0" algn="l" rtl="0">
              <a:spcBef>
                <a:spcPts val="800"/>
              </a:spcBef>
              <a:spcAft>
                <a:spcPts val="0"/>
              </a:spcAft>
              <a:buNone/>
            </a:pPr>
            <a:endParaRPr sz="2000" b="1">
              <a:latin typeface="EB Garamond"/>
              <a:ea typeface="EB Garamond"/>
              <a:cs typeface="EB Garamond"/>
              <a:sym typeface="EB Garamond"/>
            </a:endParaRPr>
          </a:p>
          <a:p>
            <a:pPr marL="0" lvl="0" indent="0" algn="ctr" rtl="0">
              <a:spcBef>
                <a:spcPts val="800"/>
              </a:spcBef>
              <a:spcAft>
                <a:spcPts val="800"/>
              </a:spcAft>
              <a:buNone/>
            </a:pPr>
            <a:r>
              <a:rPr lang="en-GB" sz="4800" b="1">
                <a:latin typeface="EB Garamond"/>
                <a:ea typeface="EB Garamond"/>
                <a:cs typeface="EB Garamond"/>
                <a:sym typeface="EB Garamond"/>
              </a:rPr>
              <a:t>THANK YOU</a:t>
            </a:r>
            <a:endParaRPr sz="4800" b="1">
              <a:latin typeface="EB Garamond"/>
              <a:ea typeface="EB Garamond"/>
              <a:cs typeface="EB Garamond"/>
              <a:sym typeface="EB Garamon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7"/>
                                        </p:tgtEl>
                                        <p:attrNameLst>
                                          <p:attrName>style.visibility</p:attrName>
                                        </p:attrNameLst>
                                      </p:cBhvr>
                                      <p:to>
                                        <p:strVal val="visible"/>
                                      </p:to>
                                    </p:set>
                                    <p:animEffect transition="in" filter="fade">
                                      <p:cBhvr>
                                        <p:cTn id="7" dur="1000"/>
                                        <p:tgtEl>
                                          <p:spTgt spid="1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pic>
        <p:nvPicPr>
          <p:cNvPr id="56" name="Google Shape;56;p14"/>
          <p:cNvPicPr preferRelativeResize="0"/>
          <p:nvPr/>
        </p:nvPicPr>
        <p:blipFill rotWithShape="1">
          <a:blip r:embed="rId3">
            <a:alphaModFix/>
          </a:blip>
          <a:srcRect l="48597" t="9527" r="-23989" b="53642"/>
          <a:stretch/>
        </p:blipFill>
        <p:spPr>
          <a:xfrm>
            <a:off x="0" y="4145925"/>
            <a:ext cx="4061500" cy="997575"/>
          </a:xfrm>
          <a:prstGeom prst="rect">
            <a:avLst/>
          </a:prstGeom>
          <a:noFill/>
          <a:ln>
            <a:noFill/>
          </a:ln>
        </p:spPr>
      </p:pic>
      <p:pic>
        <p:nvPicPr>
          <p:cNvPr id="57" name="Google Shape;57;p14"/>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58" name="Google Shape;58;p14"/>
          <p:cNvSpPr txBox="1"/>
          <p:nvPr/>
        </p:nvSpPr>
        <p:spPr>
          <a:xfrm>
            <a:off x="4753475" y="3607050"/>
            <a:ext cx="4061400" cy="7668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800"/>
              </a:spcAft>
              <a:buNone/>
            </a:pPr>
            <a:r>
              <a:rPr lang="en-GB" sz="2000">
                <a:latin typeface="Roboto Light"/>
                <a:ea typeface="Roboto Light"/>
                <a:cs typeface="Roboto Light"/>
                <a:sym typeface="Roboto Light"/>
              </a:rPr>
              <a:t>LISTENING SKILLS</a:t>
            </a:r>
            <a:endParaRPr sz="2000">
              <a:latin typeface="Roboto Light"/>
              <a:ea typeface="Roboto Light"/>
              <a:cs typeface="Roboto Light"/>
              <a:sym typeface="Roboto Light"/>
            </a:endParaRPr>
          </a:p>
        </p:txBody>
      </p:sp>
      <p:pic>
        <p:nvPicPr>
          <p:cNvPr id="59" name="Google Shape;59;p14"/>
          <p:cNvPicPr preferRelativeResize="0"/>
          <p:nvPr/>
        </p:nvPicPr>
        <p:blipFill>
          <a:blip r:embed="rId5">
            <a:alphaModFix/>
          </a:blip>
          <a:stretch>
            <a:fillRect/>
          </a:stretch>
        </p:blipFill>
        <p:spPr>
          <a:xfrm>
            <a:off x="327588" y="233549"/>
            <a:ext cx="4140000" cy="4140000"/>
          </a:xfrm>
          <a:prstGeom prst="roundRect">
            <a:avLst>
              <a:gd name="adj" fmla="val 16667"/>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1000"/>
                                        <p:tgtEl>
                                          <p:spTgt spid="5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8"/>
                                        </p:tgtEl>
                                        <p:attrNameLst>
                                          <p:attrName>style.visibility</p:attrName>
                                        </p:attrNameLst>
                                      </p:cBhvr>
                                      <p:to>
                                        <p:strVal val="visible"/>
                                      </p:to>
                                    </p:set>
                                    <p:animEffect transition="in" filter="fade">
                                      <p:cBhvr>
                                        <p:cTn id="12" dur="10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pic>
        <p:nvPicPr>
          <p:cNvPr id="64" name="Google Shape;64;p15"/>
          <p:cNvPicPr preferRelativeResize="0"/>
          <p:nvPr/>
        </p:nvPicPr>
        <p:blipFill rotWithShape="1">
          <a:blip r:embed="rId3">
            <a:alphaModFix/>
          </a:blip>
          <a:srcRect l="41241" t="9528" r="-23988" b="51129"/>
          <a:stretch/>
        </p:blipFill>
        <p:spPr>
          <a:xfrm>
            <a:off x="0" y="4075175"/>
            <a:ext cx="4457700" cy="1065625"/>
          </a:xfrm>
          <a:prstGeom prst="rect">
            <a:avLst/>
          </a:prstGeom>
          <a:noFill/>
          <a:ln>
            <a:noFill/>
          </a:ln>
        </p:spPr>
      </p:pic>
      <p:pic>
        <p:nvPicPr>
          <p:cNvPr id="65" name="Google Shape;65;p15"/>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66" name="Google Shape;66;p15"/>
          <p:cNvSpPr/>
          <p:nvPr/>
        </p:nvSpPr>
        <p:spPr>
          <a:xfrm>
            <a:off x="0" y="233550"/>
            <a:ext cx="4202400" cy="475200"/>
          </a:xfrm>
          <a:prstGeom prst="homePlate">
            <a:avLst>
              <a:gd name="adj" fmla="val 50000"/>
            </a:avLst>
          </a:prstGeom>
          <a:solidFill>
            <a:srgbClr val="5F1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txBox="1"/>
          <p:nvPr/>
        </p:nvSpPr>
        <p:spPr>
          <a:xfrm>
            <a:off x="101850" y="233550"/>
            <a:ext cx="3758400" cy="475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GB" sz="2000" b="1">
                <a:solidFill>
                  <a:schemeClr val="lt1"/>
                </a:solidFill>
                <a:latin typeface="Roboto"/>
                <a:ea typeface="Roboto"/>
                <a:cs typeface="Roboto"/>
                <a:sym typeface="Roboto"/>
              </a:rPr>
              <a:t>ORAL COMMUNICATION</a:t>
            </a:r>
            <a:endParaRPr sz="2000" b="1">
              <a:solidFill>
                <a:schemeClr val="lt1"/>
              </a:solidFill>
              <a:latin typeface="Roboto"/>
              <a:ea typeface="Roboto"/>
              <a:cs typeface="Roboto"/>
              <a:sym typeface="Roboto"/>
            </a:endParaRPr>
          </a:p>
        </p:txBody>
      </p:sp>
      <p:sp>
        <p:nvSpPr>
          <p:cNvPr id="68" name="Google Shape;68;p15"/>
          <p:cNvSpPr txBox="1"/>
          <p:nvPr/>
        </p:nvSpPr>
        <p:spPr>
          <a:xfrm>
            <a:off x="3664750" y="1450825"/>
            <a:ext cx="5287200" cy="2610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800"/>
              </a:spcAft>
              <a:buNone/>
            </a:pPr>
            <a:r>
              <a:rPr lang="en-GB" sz="2000">
                <a:latin typeface="Roboto Light"/>
                <a:ea typeface="Roboto Light"/>
                <a:cs typeface="Roboto Light"/>
                <a:sym typeface="Roboto Light"/>
              </a:rPr>
              <a:t>What is Listening?</a:t>
            </a:r>
            <a:endParaRPr sz="2000">
              <a:latin typeface="Roboto Light"/>
              <a:ea typeface="Roboto Light"/>
              <a:cs typeface="Roboto Light"/>
              <a:sym typeface="Roboto Light"/>
            </a:endParaRPr>
          </a:p>
        </p:txBody>
      </p:sp>
      <p:pic>
        <p:nvPicPr>
          <p:cNvPr id="69" name="Google Shape;69;p15"/>
          <p:cNvPicPr preferRelativeResize="0"/>
          <p:nvPr/>
        </p:nvPicPr>
        <p:blipFill>
          <a:blip r:embed="rId5">
            <a:alphaModFix/>
          </a:blip>
          <a:stretch>
            <a:fillRect/>
          </a:stretch>
        </p:blipFill>
        <p:spPr>
          <a:xfrm>
            <a:off x="334800" y="1230750"/>
            <a:ext cx="2858400" cy="2858400"/>
          </a:xfrm>
          <a:prstGeom prst="roundRect">
            <a:avLst>
              <a:gd name="adj" fmla="val 16667"/>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1000"/>
                                        <p:tgtEl>
                                          <p:spTgt spid="6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fade">
                                      <p:cBhvr>
                                        <p:cTn id="12" dur="10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Google Shape;74;p16"/>
          <p:cNvPicPr preferRelativeResize="0"/>
          <p:nvPr/>
        </p:nvPicPr>
        <p:blipFill>
          <a:blip r:embed="rId3">
            <a:alphaModFix/>
          </a:blip>
          <a:stretch>
            <a:fillRect/>
          </a:stretch>
        </p:blipFill>
        <p:spPr>
          <a:xfrm>
            <a:off x="334800" y="1203175"/>
            <a:ext cx="2858400" cy="2857500"/>
          </a:xfrm>
          <a:prstGeom prst="roundRect">
            <a:avLst>
              <a:gd name="adj" fmla="val 16667"/>
            </a:avLst>
          </a:prstGeom>
          <a:noFill/>
          <a:ln>
            <a:noFill/>
          </a:ln>
        </p:spPr>
      </p:pic>
      <p:sp>
        <p:nvSpPr>
          <p:cNvPr id="75" name="Google Shape;75;p16"/>
          <p:cNvSpPr/>
          <p:nvPr/>
        </p:nvSpPr>
        <p:spPr>
          <a:xfrm>
            <a:off x="0" y="233550"/>
            <a:ext cx="4202400" cy="475200"/>
          </a:xfrm>
          <a:prstGeom prst="homePlate">
            <a:avLst>
              <a:gd name="adj" fmla="val 50000"/>
            </a:avLst>
          </a:prstGeom>
          <a:solidFill>
            <a:srgbClr val="5F1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6"/>
          <p:cNvSpPr txBox="1"/>
          <p:nvPr/>
        </p:nvSpPr>
        <p:spPr>
          <a:xfrm>
            <a:off x="101850" y="233550"/>
            <a:ext cx="3758400" cy="475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GB" sz="2000" b="1">
                <a:solidFill>
                  <a:schemeClr val="lt1"/>
                </a:solidFill>
                <a:latin typeface="Roboto"/>
                <a:ea typeface="Roboto"/>
                <a:cs typeface="Roboto"/>
                <a:sym typeface="Roboto"/>
              </a:rPr>
              <a:t>ORAL COMMUNICATION</a:t>
            </a:r>
            <a:endParaRPr sz="2000" b="1">
              <a:solidFill>
                <a:schemeClr val="lt1"/>
              </a:solidFill>
              <a:latin typeface="Roboto"/>
              <a:ea typeface="Roboto"/>
              <a:cs typeface="Roboto"/>
              <a:sym typeface="Roboto"/>
            </a:endParaRPr>
          </a:p>
        </p:txBody>
      </p:sp>
      <p:pic>
        <p:nvPicPr>
          <p:cNvPr id="77" name="Google Shape;77;p16"/>
          <p:cNvPicPr preferRelativeResize="0"/>
          <p:nvPr/>
        </p:nvPicPr>
        <p:blipFill rotWithShape="1">
          <a:blip r:embed="rId4">
            <a:alphaModFix/>
          </a:blip>
          <a:srcRect l="41241" t="9528" r="-23988" b="51129"/>
          <a:stretch/>
        </p:blipFill>
        <p:spPr>
          <a:xfrm>
            <a:off x="0" y="4075175"/>
            <a:ext cx="4457700" cy="1065625"/>
          </a:xfrm>
          <a:prstGeom prst="rect">
            <a:avLst/>
          </a:prstGeom>
          <a:noFill/>
          <a:ln>
            <a:noFill/>
          </a:ln>
        </p:spPr>
      </p:pic>
      <p:pic>
        <p:nvPicPr>
          <p:cNvPr id="78" name="Google Shape;78;p16"/>
          <p:cNvPicPr preferRelativeResize="0"/>
          <p:nvPr/>
        </p:nvPicPr>
        <p:blipFill>
          <a:blip r:embed="rId5">
            <a:alphaModFix/>
          </a:blip>
          <a:stretch>
            <a:fillRect/>
          </a:stretch>
        </p:blipFill>
        <p:spPr>
          <a:xfrm>
            <a:off x="7120800" y="233550"/>
            <a:ext cx="1694264" cy="766799"/>
          </a:xfrm>
          <a:prstGeom prst="rect">
            <a:avLst/>
          </a:prstGeom>
          <a:noFill/>
          <a:ln>
            <a:noFill/>
          </a:ln>
        </p:spPr>
      </p:pic>
      <p:sp>
        <p:nvSpPr>
          <p:cNvPr id="79" name="Google Shape;79;p16"/>
          <p:cNvSpPr txBox="1"/>
          <p:nvPr/>
        </p:nvSpPr>
        <p:spPr>
          <a:xfrm>
            <a:off x="3664750" y="1450825"/>
            <a:ext cx="5287200" cy="2610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800"/>
              </a:spcAft>
              <a:buNone/>
            </a:pPr>
            <a:r>
              <a:rPr lang="en-GB" sz="2000">
                <a:latin typeface="Roboto Light"/>
                <a:ea typeface="Roboto Light"/>
                <a:cs typeface="Roboto Light"/>
                <a:sym typeface="Roboto Light"/>
              </a:rPr>
              <a:t>Listening Skills</a:t>
            </a:r>
            <a:endParaRPr sz="2000">
              <a:latin typeface="Roboto Light"/>
              <a:ea typeface="Roboto Light"/>
              <a:cs typeface="Roboto Light"/>
              <a:sym typeface="Roboto 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fade">
                                      <p:cBhvr>
                                        <p:cTn id="7" dur="1000"/>
                                        <p:tgtEl>
                                          <p:spTgt spid="7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9"/>
                                        </p:tgtEl>
                                        <p:attrNameLst>
                                          <p:attrName>style.visibility</p:attrName>
                                        </p:attrNameLst>
                                      </p:cBhvr>
                                      <p:to>
                                        <p:strVal val="visible"/>
                                      </p:to>
                                    </p:set>
                                    <p:animEffect transition="in" filter="fade">
                                      <p:cBhvr>
                                        <p:cTn id="12" dur="10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7"/>
          <p:cNvSpPr/>
          <p:nvPr/>
        </p:nvSpPr>
        <p:spPr>
          <a:xfrm>
            <a:off x="0" y="233550"/>
            <a:ext cx="4202400" cy="475200"/>
          </a:xfrm>
          <a:prstGeom prst="homePlate">
            <a:avLst>
              <a:gd name="adj" fmla="val 50000"/>
            </a:avLst>
          </a:prstGeom>
          <a:solidFill>
            <a:srgbClr val="5F1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7"/>
          <p:cNvSpPr txBox="1"/>
          <p:nvPr/>
        </p:nvSpPr>
        <p:spPr>
          <a:xfrm>
            <a:off x="101850" y="233550"/>
            <a:ext cx="3758400" cy="475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GB" sz="2000" b="1">
                <a:solidFill>
                  <a:schemeClr val="lt1"/>
                </a:solidFill>
                <a:latin typeface="Roboto"/>
                <a:ea typeface="Roboto"/>
                <a:cs typeface="Roboto"/>
                <a:sym typeface="Roboto"/>
              </a:rPr>
              <a:t>ORAL COMMUNICATION</a:t>
            </a:r>
            <a:endParaRPr sz="2000" b="1">
              <a:solidFill>
                <a:schemeClr val="lt1"/>
              </a:solidFill>
              <a:latin typeface="Roboto"/>
              <a:ea typeface="Roboto"/>
              <a:cs typeface="Roboto"/>
              <a:sym typeface="Roboto"/>
            </a:endParaRPr>
          </a:p>
        </p:txBody>
      </p:sp>
      <p:pic>
        <p:nvPicPr>
          <p:cNvPr id="86" name="Google Shape;86;p17"/>
          <p:cNvPicPr preferRelativeResize="0"/>
          <p:nvPr/>
        </p:nvPicPr>
        <p:blipFill rotWithShape="1">
          <a:blip r:embed="rId3">
            <a:alphaModFix/>
          </a:blip>
          <a:srcRect l="41241" t="9528" r="-23988" b="51129"/>
          <a:stretch/>
        </p:blipFill>
        <p:spPr>
          <a:xfrm>
            <a:off x="0" y="4075175"/>
            <a:ext cx="4457700" cy="1065625"/>
          </a:xfrm>
          <a:prstGeom prst="rect">
            <a:avLst/>
          </a:prstGeom>
          <a:noFill/>
          <a:ln>
            <a:noFill/>
          </a:ln>
        </p:spPr>
      </p:pic>
      <p:pic>
        <p:nvPicPr>
          <p:cNvPr id="87" name="Google Shape;87;p17"/>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88" name="Google Shape;88;p17"/>
          <p:cNvSpPr txBox="1"/>
          <p:nvPr/>
        </p:nvSpPr>
        <p:spPr>
          <a:xfrm>
            <a:off x="540550" y="1222225"/>
            <a:ext cx="8603400" cy="2610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2000">
                <a:latin typeface="Roboto Light"/>
                <a:ea typeface="Roboto Light"/>
                <a:cs typeface="Roboto Light"/>
                <a:sym typeface="Roboto Light"/>
              </a:rPr>
              <a:t>Power of Listening</a:t>
            </a:r>
            <a:endParaRPr sz="2000">
              <a:latin typeface="Roboto Light"/>
              <a:ea typeface="Roboto Light"/>
              <a:cs typeface="Roboto Light"/>
              <a:sym typeface="Roboto Light"/>
            </a:endParaRPr>
          </a:p>
          <a:p>
            <a:pPr marL="457200" lvl="0" indent="-355600" algn="l" rtl="0">
              <a:spcBef>
                <a:spcPts val="800"/>
              </a:spcBef>
              <a:spcAft>
                <a:spcPts val="0"/>
              </a:spcAft>
              <a:buClr>
                <a:schemeClr val="dk1"/>
              </a:buClr>
              <a:buSzPts val="2000"/>
              <a:buChar char="●"/>
            </a:pPr>
            <a:r>
              <a:rPr lang="en-GB" sz="2000">
                <a:solidFill>
                  <a:schemeClr val="dk1"/>
                </a:solidFill>
              </a:rPr>
              <a:t>Give 100% of your attention, or do not listen</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Do not interrupt</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Do not judge or evaluate</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Do not impose your solutions</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Ask more(good) questions</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Reflect</a:t>
            </a:r>
            <a:endParaRPr sz="2000">
              <a:solidFill>
                <a:schemeClr val="dk1"/>
              </a:solidFill>
            </a:endParaRPr>
          </a:p>
          <a:p>
            <a:pPr marL="457200" lvl="0" indent="0" algn="l" rtl="0">
              <a:spcBef>
                <a:spcPts val="800"/>
              </a:spcBef>
              <a:spcAft>
                <a:spcPts val="0"/>
              </a:spcAft>
              <a:buNone/>
            </a:pPr>
            <a:endParaRPr sz="2000">
              <a:solidFill>
                <a:schemeClr val="dk1"/>
              </a:solidFill>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800"/>
              </a:spcAft>
              <a:buNone/>
            </a:pPr>
            <a:endParaRPr sz="2000">
              <a:latin typeface="Roboto Light"/>
              <a:ea typeface="Roboto Light"/>
              <a:cs typeface="Roboto Light"/>
              <a:sym typeface="Roboto Light"/>
            </a:endParaRPr>
          </a:p>
        </p:txBody>
      </p:sp>
      <p:pic>
        <p:nvPicPr>
          <p:cNvPr id="89" name="Google Shape;89;p17"/>
          <p:cNvPicPr preferRelativeResize="0"/>
          <p:nvPr/>
        </p:nvPicPr>
        <p:blipFill>
          <a:blip r:embed="rId5">
            <a:alphaModFix/>
          </a:blip>
          <a:stretch>
            <a:fillRect/>
          </a:stretch>
        </p:blipFill>
        <p:spPr>
          <a:xfrm>
            <a:off x="8023343" y="4075169"/>
            <a:ext cx="1120657" cy="10656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8">
                                            <p:txEl>
                                              <p:pRg st="0" end="0"/>
                                            </p:txEl>
                                          </p:spTgt>
                                        </p:tgtEl>
                                        <p:attrNameLst>
                                          <p:attrName>style.visibility</p:attrName>
                                        </p:attrNameLst>
                                      </p:cBhvr>
                                      <p:to>
                                        <p:strVal val="visible"/>
                                      </p:to>
                                    </p:set>
                                    <p:animEffect transition="in" filter="fade">
                                      <p:cBhvr>
                                        <p:cTn id="7" dur="1000"/>
                                        <p:tgtEl>
                                          <p:spTgt spid="8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8">
                                            <p:txEl>
                                              <p:pRg st="1" end="1"/>
                                            </p:txEl>
                                          </p:spTgt>
                                        </p:tgtEl>
                                        <p:attrNameLst>
                                          <p:attrName>style.visibility</p:attrName>
                                        </p:attrNameLst>
                                      </p:cBhvr>
                                      <p:to>
                                        <p:strVal val="visible"/>
                                      </p:to>
                                    </p:set>
                                    <p:animEffect transition="in" filter="fade">
                                      <p:cBhvr>
                                        <p:cTn id="12" dur="1000"/>
                                        <p:tgtEl>
                                          <p:spTgt spid="8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8">
                                            <p:txEl>
                                              <p:pRg st="2" end="2"/>
                                            </p:txEl>
                                          </p:spTgt>
                                        </p:tgtEl>
                                        <p:attrNameLst>
                                          <p:attrName>style.visibility</p:attrName>
                                        </p:attrNameLst>
                                      </p:cBhvr>
                                      <p:to>
                                        <p:strVal val="visible"/>
                                      </p:to>
                                    </p:set>
                                    <p:animEffect transition="in" filter="fade">
                                      <p:cBhvr>
                                        <p:cTn id="17" dur="1000"/>
                                        <p:tgtEl>
                                          <p:spTgt spid="8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8">
                                            <p:txEl>
                                              <p:pRg st="3" end="3"/>
                                            </p:txEl>
                                          </p:spTgt>
                                        </p:tgtEl>
                                        <p:attrNameLst>
                                          <p:attrName>style.visibility</p:attrName>
                                        </p:attrNameLst>
                                      </p:cBhvr>
                                      <p:to>
                                        <p:strVal val="visible"/>
                                      </p:to>
                                    </p:set>
                                    <p:animEffect transition="in" filter="fade">
                                      <p:cBhvr>
                                        <p:cTn id="22" dur="1000"/>
                                        <p:tgtEl>
                                          <p:spTgt spid="8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8">
                                            <p:txEl>
                                              <p:pRg st="4" end="4"/>
                                            </p:txEl>
                                          </p:spTgt>
                                        </p:tgtEl>
                                        <p:attrNameLst>
                                          <p:attrName>style.visibility</p:attrName>
                                        </p:attrNameLst>
                                      </p:cBhvr>
                                      <p:to>
                                        <p:strVal val="visible"/>
                                      </p:to>
                                    </p:set>
                                    <p:animEffect transition="in" filter="fade">
                                      <p:cBhvr>
                                        <p:cTn id="27" dur="1000"/>
                                        <p:tgtEl>
                                          <p:spTgt spid="8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8">
                                            <p:txEl>
                                              <p:pRg st="5" end="5"/>
                                            </p:txEl>
                                          </p:spTgt>
                                        </p:tgtEl>
                                        <p:attrNameLst>
                                          <p:attrName>style.visibility</p:attrName>
                                        </p:attrNameLst>
                                      </p:cBhvr>
                                      <p:to>
                                        <p:strVal val="visible"/>
                                      </p:to>
                                    </p:set>
                                    <p:animEffect transition="in" filter="fade">
                                      <p:cBhvr>
                                        <p:cTn id="32" dur="1000"/>
                                        <p:tgtEl>
                                          <p:spTgt spid="8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8">
                                            <p:txEl>
                                              <p:pRg st="6" end="6"/>
                                            </p:txEl>
                                          </p:spTgt>
                                        </p:tgtEl>
                                        <p:attrNameLst>
                                          <p:attrName>style.visibility</p:attrName>
                                        </p:attrNameLst>
                                      </p:cBhvr>
                                      <p:to>
                                        <p:strVal val="visible"/>
                                      </p:to>
                                    </p:set>
                                    <p:animEffect transition="in" filter="fade">
                                      <p:cBhvr>
                                        <p:cTn id="37" dur="1000"/>
                                        <p:tgtEl>
                                          <p:spTgt spid="8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8">
                                            <p:txEl>
                                              <p:pRg st="7" end="7"/>
                                            </p:txEl>
                                          </p:spTgt>
                                        </p:tgtEl>
                                        <p:attrNameLst>
                                          <p:attrName>style.visibility</p:attrName>
                                        </p:attrNameLst>
                                      </p:cBhvr>
                                      <p:to>
                                        <p:strVal val="visible"/>
                                      </p:to>
                                    </p:set>
                                    <p:animEffect transition="in" filter="fade">
                                      <p:cBhvr>
                                        <p:cTn id="42" dur="1000"/>
                                        <p:tgtEl>
                                          <p:spTgt spid="8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88">
                                            <p:txEl>
                                              <p:pRg st="8" end="8"/>
                                            </p:txEl>
                                          </p:spTgt>
                                        </p:tgtEl>
                                        <p:attrNameLst>
                                          <p:attrName>style.visibility</p:attrName>
                                        </p:attrNameLst>
                                      </p:cBhvr>
                                      <p:to>
                                        <p:strVal val="visible"/>
                                      </p:to>
                                    </p:set>
                                    <p:animEffect transition="in" filter="fade">
                                      <p:cBhvr>
                                        <p:cTn id="47" dur="1000"/>
                                        <p:tgtEl>
                                          <p:spTgt spid="8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88">
                                            <p:txEl>
                                              <p:pRg st="9" end="9"/>
                                            </p:txEl>
                                          </p:spTgt>
                                        </p:tgtEl>
                                        <p:attrNameLst>
                                          <p:attrName>style.visibility</p:attrName>
                                        </p:attrNameLst>
                                      </p:cBhvr>
                                      <p:to>
                                        <p:strVal val="visible"/>
                                      </p:to>
                                    </p:set>
                                    <p:animEffect transition="in" filter="fade">
                                      <p:cBhvr>
                                        <p:cTn id="52" dur="1000"/>
                                        <p:tgtEl>
                                          <p:spTgt spid="8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88">
                                            <p:txEl>
                                              <p:pRg st="10" end="10"/>
                                            </p:txEl>
                                          </p:spTgt>
                                        </p:tgtEl>
                                        <p:attrNameLst>
                                          <p:attrName>style.visibility</p:attrName>
                                        </p:attrNameLst>
                                      </p:cBhvr>
                                      <p:to>
                                        <p:strVal val="visible"/>
                                      </p:to>
                                    </p:set>
                                    <p:animEffect transition="in" filter="fade">
                                      <p:cBhvr>
                                        <p:cTn id="57" dur="1000"/>
                                        <p:tgtEl>
                                          <p:spTgt spid="8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88">
                                            <p:txEl>
                                              <p:pRg st="11" end="11"/>
                                            </p:txEl>
                                          </p:spTgt>
                                        </p:tgtEl>
                                        <p:attrNameLst>
                                          <p:attrName>style.visibility</p:attrName>
                                        </p:attrNameLst>
                                      </p:cBhvr>
                                      <p:to>
                                        <p:strVal val="visible"/>
                                      </p:to>
                                    </p:set>
                                    <p:animEffect transition="in" filter="fade">
                                      <p:cBhvr>
                                        <p:cTn id="62" dur="1000"/>
                                        <p:tgtEl>
                                          <p:spTgt spid="88">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p:nvPr/>
        </p:nvSpPr>
        <p:spPr>
          <a:xfrm>
            <a:off x="0" y="233550"/>
            <a:ext cx="4202400" cy="475200"/>
          </a:xfrm>
          <a:prstGeom prst="homePlate">
            <a:avLst>
              <a:gd name="adj" fmla="val 50000"/>
            </a:avLst>
          </a:prstGeom>
          <a:solidFill>
            <a:srgbClr val="5F1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8"/>
          <p:cNvSpPr txBox="1"/>
          <p:nvPr/>
        </p:nvSpPr>
        <p:spPr>
          <a:xfrm>
            <a:off x="101850" y="233550"/>
            <a:ext cx="3758400" cy="475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GB" sz="2000" b="1">
                <a:solidFill>
                  <a:schemeClr val="lt1"/>
                </a:solidFill>
                <a:latin typeface="Roboto"/>
                <a:ea typeface="Roboto"/>
                <a:cs typeface="Roboto"/>
                <a:sym typeface="Roboto"/>
              </a:rPr>
              <a:t>ORAL COMMUNICATION</a:t>
            </a:r>
            <a:endParaRPr sz="2000" b="1">
              <a:solidFill>
                <a:schemeClr val="lt1"/>
              </a:solidFill>
              <a:latin typeface="Roboto"/>
              <a:ea typeface="Roboto"/>
              <a:cs typeface="Roboto"/>
              <a:sym typeface="Roboto"/>
            </a:endParaRPr>
          </a:p>
        </p:txBody>
      </p:sp>
      <p:pic>
        <p:nvPicPr>
          <p:cNvPr id="96" name="Google Shape;96;p18"/>
          <p:cNvPicPr preferRelativeResize="0"/>
          <p:nvPr/>
        </p:nvPicPr>
        <p:blipFill rotWithShape="1">
          <a:blip r:embed="rId3">
            <a:alphaModFix/>
          </a:blip>
          <a:srcRect l="41241" t="9528" r="-23988" b="51129"/>
          <a:stretch/>
        </p:blipFill>
        <p:spPr>
          <a:xfrm>
            <a:off x="0" y="4075175"/>
            <a:ext cx="4457700" cy="1065625"/>
          </a:xfrm>
          <a:prstGeom prst="rect">
            <a:avLst/>
          </a:prstGeom>
          <a:noFill/>
          <a:ln>
            <a:noFill/>
          </a:ln>
        </p:spPr>
      </p:pic>
      <p:pic>
        <p:nvPicPr>
          <p:cNvPr id="97" name="Google Shape;97;p18"/>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98" name="Google Shape;98;p18"/>
          <p:cNvSpPr txBox="1"/>
          <p:nvPr/>
        </p:nvSpPr>
        <p:spPr>
          <a:xfrm>
            <a:off x="3664750" y="1450825"/>
            <a:ext cx="5287200" cy="2610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800"/>
              </a:spcAft>
              <a:buNone/>
            </a:pPr>
            <a:r>
              <a:rPr lang="en-GB" sz="2000">
                <a:latin typeface="Roboto Light"/>
                <a:ea typeface="Roboto Light"/>
                <a:cs typeface="Roboto Light"/>
                <a:sym typeface="Roboto Light"/>
              </a:rPr>
              <a:t>Listening vs Hearing</a:t>
            </a:r>
            <a:endParaRPr sz="2000">
              <a:latin typeface="Roboto Light"/>
              <a:ea typeface="Roboto Light"/>
              <a:cs typeface="Roboto Light"/>
              <a:sym typeface="Roboto Light"/>
            </a:endParaRPr>
          </a:p>
        </p:txBody>
      </p:sp>
      <p:pic>
        <p:nvPicPr>
          <p:cNvPr id="99" name="Google Shape;99;p18"/>
          <p:cNvPicPr preferRelativeResize="0"/>
          <p:nvPr/>
        </p:nvPicPr>
        <p:blipFill>
          <a:blip r:embed="rId5">
            <a:alphaModFix/>
          </a:blip>
          <a:stretch>
            <a:fillRect/>
          </a:stretch>
        </p:blipFill>
        <p:spPr>
          <a:xfrm>
            <a:off x="334800" y="1202725"/>
            <a:ext cx="2858400" cy="2858400"/>
          </a:xfrm>
          <a:prstGeom prst="roundRect">
            <a:avLst>
              <a:gd name="adj" fmla="val 16667"/>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9"/>
                                        </p:tgtEl>
                                        <p:attrNameLst>
                                          <p:attrName>style.visibility</p:attrName>
                                        </p:attrNameLst>
                                      </p:cBhvr>
                                      <p:to>
                                        <p:strVal val="visible"/>
                                      </p:to>
                                    </p:set>
                                    <p:animEffect transition="in" filter="fade">
                                      <p:cBhvr>
                                        <p:cTn id="7" dur="1000"/>
                                        <p:tgtEl>
                                          <p:spTgt spid="9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8"/>
                                        </p:tgtEl>
                                        <p:attrNameLst>
                                          <p:attrName>style.visibility</p:attrName>
                                        </p:attrNameLst>
                                      </p:cBhvr>
                                      <p:to>
                                        <p:strVal val="visible"/>
                                      </p:to>
                                    </p:set>
                                    <p:animEffect transition="in" filter="fade">
                                      <p:cBhvr>
                                        <p:cTn id="12" dur="1000"/>
                                        <p:tgtEl>
                                          <p:spTgt spid="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9"/>
          <p:cNvSpPr/>
          <p:nvPr/>
        </p:nvSpPr>
        <p:spPr>
          <a:xfrm>
            <a:off x="0" y="233550"/>
            <a:ext cx="4202400" cy="475200"/>
          </a:xfrm>
          <a:prstGeom prst="homePlate">
            <a:avLst>
              <a:gd name="adj" fmla="val 50000"/>
            </a:avLst>
          </a:prstGeom>
          <a:solidFill>
            <a:srgbClr val="5F1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9"/>
          <p:cNvSpPr txBox="1"/>
          <p:nvPr/>
        </p:nvSpPr>
        <p:spPr>
          <a:xfrm>
            <a:off x="101850" y="233550"/>
            <a:ext cx="3758400" cy="475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GB" sz="2000" b="1">
                <a:solidFill>
                  <a:schemeClr val="lt1"/>
                </a:solidFill>
                <a:latin typeface="Roboto"/>
                <a:ea typeface="Roboto"/>
                <a:cs typeface="Roboto"/>
                <a:sym typeface="Roboto"/>
              </a:rPr>
              <a:t>ORAL COMMUNICATION</a:t>
            </a:r>
            <a:endParaRPr sz="2000" b="1">
              <a:solidFill>
                <a:schemeClr val="lt1"/>
              </a:solidFill>
              <a:latin typeface="Roboto"/>
              <a:ea typeface="Roboto"/>
              <a:cs typeface="Roboto"/>
              <a:sym typeface="Roboto"/>
            </a:endParaRPr>
          </a:p>
        </p:txBody>
      </p:sp>
      <p:pic>
        <p:nvPicPr>
          <p:cNvPr id="106" name="Google Shape;106;p19"/>
          <p:cNvPicPr preferRelativeResize="0"/>
          <p:nvPr/>
        </p:nvPicPr>
        <p:blipFill rotWithShape="1">
          <a:blip r:embed="rId3">
            <a:alphaModFix/>
          </a:blip>
          <a:srcRect l="41241" t="9528" r="-23988" b="51129"/>
          <a:stretch/>
        </p:blipFill>
        <p:spPr>
          <a:xfrm>
            <a:off x="0" y="4075175"/>
            <a:ext cx="4457700" cy="1065625"/>
          </a:xfrm>
          <a:prstGeom prst="rect">
            <a:avLst/>
          </a:prstGeom>
          <a:noFill/>
          <a:ln>
            <a:noFill/>
          </a:ln>
        </p:spPr>
      </p:pic>
      <p:pic>
        <p:nvPicPr>
          <p:cNvPr id="107" name="Google Shape;107;p19"/>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108" name="Google Shape;108;p19"/>
          <p:cNvSpPr txBox="1"/>
          <p:nvPr/>
        </p:nvSpPr>
        <p:spPr>
          <a:xfrm>
            <a:off x="540550" y="1374625"/>
            <a:ext cx="8603400" cy="2610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2000">
                <a:latin typeface="Roboto Light"/>
                <a:ea typeface="Roboto Light"/>
                <a:cs typeface="Roboto Light"/>
                <a:sym typeface="Roboto Light"/>
              </a:rPr>
              <a:t>Barriers to Listening</a:t>
            </a:r>
            <a:endParaRPr sz="2000">
              <a:latin typeface="Roboto Light"/>
              <a:ea typeface="Roboto Light"/>
              <a:cs typeface="Roboto Light"/>
              <a:sym typeface="Roboto Light"/>
            </a:endParaRPr>
          </a:p>
          <a:p>
            <a:pPr marL="457200" lvl="0" indent="-355600" algn="l" rtl="0">
              <a:spcBef>
                <a:spcPts val="800"/>
              </a:spcBef>
              <a:spcAft>
                <a:spcPts val="0"/>
              </a:spcAft>
              <a:buClr>
                <a:schemeClr val="dk1"/>
              </a:buClr>
              <a:buSzPts val="2000"/>
              <a:buChar char="●"/>
            </a:pPr>
            <a:r>
              <a:rPr lang="en-GB" sz="2000">
                <a:solidFill>
                  <a:schemeClr val="dk1"/>
                </a:solidFill>
              </a:rPr>
              <a:t>Selective Listening</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Talking speed vs speed of thought</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Lack of interest</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Beliefs and attitudes</a:t>
            </a:r>
            <a:endParaRPr sz="2000">
              <a:solidFill>
                <a:schemeClr val="dk1"/>
              </a:solidFill>
            </a:endParaRPr>
          </a:p>
          <a:p>
            <a:pPr marL="457200" lvl="0" indent="0" algn="l" rtl="0">
              <a:spcBef>
                <a:spcPts val="800"/>
              </a:spcBef>
              <a:spcAft>
                <a:spcPts val="0"/>
              </a:spcAft>
              <a:buNone/>
            </a:pPr>
            <a:endParaRPr sz="2000">
              <a:solidFill>
                <a:schemeClr val="dk1"/>
              </a:solidFill>
            </a:endParaRPr>
          </a:p>
          <a:p>
            <a:pPr marL="457200" lvl="0" indent="0" algn="l" rtl="0">
              <a:spcBef>
                <a:spcPts val="800"/>
              </a:spcBef>
              <a:spcAft>
                <a:spcPts val="0"/>
              </a:spcAft>
              <a:buNone/>
            </a:pPr>
            <a:endParaRPr sz="2000">
              <a:solidFill>
                <a:schemeClr val="dk1"/>
              </a:solidFill>
            </a:endParaRPr>
          </a:p>
          <a:p>
            <a:pPr marL="457200" lvl="0" indent="0" algn="l" rtl="0">
              <a:spcBef>
                <a:spcPts val="800"/>
              </a:spcBef>
              <a:spcAft>
                <a:spcPts val="0"/>
              </a:spcAft>
              <a:buNone/>
            </a:pPr>
            <a:endParaRPr sz="2000">
              <a:solidFill>
                <a:schemeClr val="dk1"/>
              </a:solidFill>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800"/>
              </a:spcAft>
              <a:buNone/>
            </a:pPr>
            <a:endParaRPr sz="2000">
              <a:latin typeface="Roboto Light"/>
              <a:ea typeface="Roboto Light"/>
              <a:cs typeface="Roboto Light"/>
              <a:sym typeface="Roboto Light"/>
            </a:endParaRPr>
          </a:p>
        </p:txBody>
      </p:sp>
      <p:pic>
        <p:nvPicPr>
          <p:cNvPr id="109" name="Google Shape;109;p19"/>
          <p:cNvPicPr preferRelativeResize="0"/>
          <p:nvPr/>
        </p:nvPicPr>
        <p:blipFill>
          <a:blip r:embed="rId5">
            <a:alphaModFix/>
          </a:blip>
          <a:stretch>
            <a:fillRect/>
          </a:stretch>
        </p:blipFill>
        <p:spPr>
          <a:xfrm>
            <a:off x="8023343" y="4075169"/>
            <a:ext cx="1120657" cy="10656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8">
                                            <p:txEl>
                                              <p:pRg st="0" end="0"/>
                                            </p:txEl>
                                          </p:spTgt>
                                        </p:tgtEl>
                                        <p:attrNameLst>
                                          <p:attrName>style.visibility</p:attrName>
                                        </p:attrNameLst>
                                      </p:cBhvr>
                                      <p:to>
                                        <p:strVal val="visible"/>
                                      </p:to>
                                    </p:set>
                                    <p:animEffect transition="in" filter="fade">
                                      <p:cBhvr>
                                        <p:cTn id="7" dur="1000"/>
                                        <p:tgtEl>
                                          <p:spTgt spid="10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8">
                                            <p:txEl>
                                              <p:pRg st="1" end="1"/>
                                            </p:txEl>
                                          </p:spTgt>
                                        </p:tgtEl>
                                        <p:attrNameLst>
                                          <p:attrName>style.visibility</p:attrName>
                                        </p:attrNameLst>
                                      </p:cBhvr>
                                      <p:to>
                                        <p:strVal val="visible"/>
                                      </p:to>
                                    </p:set>
                                    <p:animEffect transition="in" filter="fade">
                                      <p:cBhvr>
                                        <p:cTn id="12" dur="1000"/>
                                        <p:tgtEl>
                                          <p:spTgt spid="10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8">
                                            <p:txEl>
                                              <p:pRg st="2" end="2"/>
                                            </p:txEl>
                                          </p:spTgt>
                                        </p:tgtEl>
                                        <p:attrNameLst>
                                          <p:attrName>style.visibility</p:attrName>
                                        </p:attrNameLst>
                                      </p:cBhvr>
                                      <p:to>
                                        <p:strVal val="visible"/>
                                      </p:to>
                                    </p:set>
                                    <p:animEffect transition="in" filter="fade">
                                      <p:cBhvr>
                                        <p:cTn id="17" dur="1000"/>
                                        <p:tgtEl>
                                          <p:spTgt spid="10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8">
                                            <p:txEl>
                                              <p:pRg st="3" end="3"/>
                                            </p:txEl>
                                          </p:spTgt>
                                        </p:tgtEl>
                                        <p:attrNameLst>
                                          <p:attrName>style.visibility</p:attrName>
                                        </p:attrNameLst>
                                      </p:cBhvr>
                                      <p:to>
                                        <p:strVal val="visible"/>
                                      </p:to>
                                    </p:set>
                                    <p:animEffect transition="in" filter="fade">
                                      <p:cBhvr>
                                        <p:cTn id="22" dur="1000"/>
                                        <p:tgtEl>
                                          <p:spTgt spid="10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8">
                                            <p:txEl>
                                              <p:pRg st="4" end="4"/>
                                            </p:txEl>
                                          </p:spTgt>
                                        </p:tgtEl>
                                        <p:attrNameLst>
                                          <p:attrName>style.visibility</p:attrName>
                                        </p:attrNameLst>
                                      </p:cBhvr>
                                      <p:to>
                                        <p:strVal val="visible"/>
                                      </p:to>
                                    </p:set>
                                    <p:animEffect transition="in" filter="fade">
                                      <p:cBhvr>
                                        <p:cTn id="27" dur="1000"/>
                                        <p:tgtEl>
                                          <p:spTgt spid="10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08">
                                            <p:txEl>
                                              <p:pRg st="5" end="5"/>
                                            </p:txEl>
                                          </p:spTgt>
                                        </p:tgtEl>
                                        <p:attrNameLst>
                                          <p:attrName>style.visibility</p:attrName>
                                        </p:attrNameLst>
                                      </p:cBhvr>
                                      <p:to>
                                        <p:strVal val="visible"/>
                                      </p:to>
                                    </p:set>
                                    <p:animEffect transition="in" filter="fade">
                                      <p:cBhvr>
                                        <p:cTn id="32" dur="1000"/>
                                        <p:tgtEl>
                                          <p:spTgt spid="10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08">
                                            <p:txEl>
                                              <p:pRg st="6" end="6"/>
                                            </p:txEl>
                                          </p:spTgt>
                                        </p:tgtEl>
                                        <p:attrNameLst>
                                          <p:attrName>style.visibility</p:attrName>
                                        </p:attrNameLst>
                                      </p:cBhvr>
                                      <p:to>
                                        <p:strVal val="visible"/>
                                      </p:to>
                                    </p:set>
                                    <p:animEffect transition="in" filter="fade">
                                      <p:cBhvr>
                                        <p:cTn id="37" dur="1000"/>
                                        <p:tgtEl>
                                          <p:spTgt spid="10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08">
                                            <p:txEl>
                                              <p:pRg st="7" end="7"/>
                                            </p:txEl>
                                          </p:spTgt>
                                        </p:tgtEl>
                                        <p:attrNameLst>
                                          <p:attrName>style.visibility</p:attrName>
                                        </p:attrNameLst>
                                      </p:cBhvr>
                                      <p:to>
                                        <p:strVal val="visible"/>
                                      </p:to>
                                    </p:set>
                                    <p:animEffect transition="in" filter="fade">
                                      <p:cBhvr>
                                        <p:cTn id="42" dur="1000"/>
                                        <p:tgtEl>
                                          <p:spTgt spid="10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08">
                                            <p:txEl>
                                              <p:pRg st="8" end="8"/>
                                            </p:txEl>
                                          </p:spTgt>
                                        </p:tgtEl>
                                        <p:attrNameLst>
                                          <p:attrName>style.visibility</p:attrName>
                                        </p:attrNameLst>
                                      </p:cBhvr>
                                      <p:to>
                                        <p:strVal val="visible"/>
                                      </p:to>
                                    </p:set>
                                    <p:animEffect transition="in" filter="fade">
                                      <p:cBhvr>
                                        <p:cTn id="47" dur="1000"/>
                                        <p:tgtEl>
                                          <p:spTgt spid="10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08">
                                            <p:txEl>
                                              <p:pRg st="9" end="9"/>
                                            </p:txEl>
                                          </p:spTgt>
                                        </p:tgtEl>
                                        <p:attrNameLst>
                                          <p:attrName>style.visibility</p:attrName>
                                        </p:attrNameLst>
                                      </p:cBhvr>
                                      <p:to>
                                        <p:strVal val="visible"/>
                                      </p:to>
                                    </p:set>
                                    <p:animEffect transition="in" filter="fade">
                                      <p:cBhvr>
                                        <p:cTn id="52" dur="1000"/>
                                        <p:tgtEl>
                                          <p:spTgt spid="10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08">
                                            <p:txEl>
                                              <p:pRg st="10" end="10"/>
                                            </p:txEl>
                                          </p:spTgt>
                                        </p:tgtEl>
                                        <p:attrNameLst>
                                          <p:attrName>style.visibility</p:attrName>
                                        </p:attrNameLst>
                                      </p:cBhvr>
                                      <p:to>
                                        <p:strVal val="visible"/>
                                      </p:to>
                                    </p:set>
                                    <p:animEffect transition="in" filter="fade">
                                      <p:cBhvr>
                                        <p:cTn id="57" dur="1000"/>
                                        <p:tgtEl>
                                          <p:spTgt spid="10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08">
                                            <p:txEl>
                                              <p:pRg st="11" end="11"/>
                                            </p:txEl>
                                          </p:spTgt>
                                        </p:tgtEl>
                                        <p:attrNameLst>
                                          <p:attrName>style.visibility</p:attrName>
                                        </p:attrNameLst>
                                      </p:cBhvr>
                                      <p:to>
                                        <p:strVal val="visible"/>
                                      </p:to>
                                    </p:set>
                                    <p:animEffect transition="in" filter="fade">
                                      <p:cBhvr>
                                        <p:cTn id="62" dur="1000"/>
                                        <p:tgtEl>
                                          <p:spTgt spid="108">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0"/>
          <p:cNvSpPr/>
          <p:nvPr/>
        </p:nvSpPr>
        <p:spPr>
          <a:xfrm>
            <a:off x="0" y="233550"/>
            <a:ext cx="4202400" cy="475200"/>
          </a:xfrm>
          <a:prstGeom prst="homePlate">
            <a:avLst>
              <a:gd name="adj" fmla="val 50000"/>
            </a:avLst>
          </a:prstGeom>
          <a:solidFill>
            <a:srgbClr val="5F1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0"/>
          <p:cNvSpPr txBox="1"/>
          <p:nvPr/>
        </p:nvSpPr>
        <p:spPr>
          <a:xfrm>
            <a:off x="101850" y="233550"/>
            <a:ext cx="3758400" cy="475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GB" sz="2000" b="1">
                <a:solidFill>
                  <a:schemeClr val="lt1"/>
                </a:solidFill>
                <a:latin typeface="Roboto"/>
                <a:ea typeface="Roboto"/>
                <a:cs typeface="Roboto"/>
                <a:sym typeface="Roboto"/>
              </a:rPr>
              <a:t>ORAL COMMUNICATION</a:t>
            </a:r>
            <a:endParaRPr sz="2000" b="1">
              <a:solidFill>
                <a:schemeClr val="lt1"/>
              </a:solidFill>
              <a:latin typeface="Roboto"/>
              <a:ea typeface="Roboto"/>
              <a:cs typeface="Roboto"/>
              <a:sym typeface="Roboto"/>
            </a:endParaRPr>
          </a:p>
        </p:txBody>
      </p:sp>
      <p:pic>
        <p:nvPicPr>
          <p:cNvPr id="116" name="Google Shape;116;p20"/>
          <p:cNvPicPr preferRelativeResize="0"/>
          <p:nvPr/>
        </p:nvPicPr>
        <p:blipFill rotWithShape="1">
          <a:blip r:embed="rId3">
            <a:alphaModFix/>
          </a:blip>
          <a:srcRect l="41241" t="9528" r="-23988" b="51129"/>
          <a:stretch/>
        </p:blipFill>
        <p:spPr>
          <a:xfrm>
            <a:off x="0" y="4075175"/>
            <a:ext cx="4457700" cy="1065625"/>
          </a:xfrm>
          <a:prstGeom prst="rect">
            <a:avLst/>
          </a:prstGeom>
          <a:noFill/>
          <a:ln>
            <a:noFill/>
          </a:ln>
        </p:spPr>
      </p:pic>
      <p:pic>
        <p:nvPicPr>
          <p:cNvPr id="117" name="Google Shape;117;p20"/>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118" name="Google Shape;118;p20"/>
          <p:cNvSpPr txBox="1"/>
          <p:nvPr/>
        </p:nvSpPr>
        <p:spPr>
          <a:xfrm>
            <a:off x="540550" y="1374625"/>
            <a:ext cx="8603400" cy="2610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2000">
                <a:solidFill>
                  <a:schemeClr val="dk1"/>
                </a:solidFill>
                <a:latin typeface="Roboto Light"/>
                <a:ea typeface="Roboto Light"/>
                <a:cs typeface="Roboto Light"/>
                <a:sym typeface="Roboto Light"/>
              </a:rPr>
              <a:t>Barriers to Listening</a:t>
            </a:r>
            <a:endParaRPr sz="2000">
              <a:solidFill>
                <a:schemeClr val="dk1"/>
              </a:solidFill>
              <a:latin typeface="Roboto Light"/>
              <a:ea typeface="Roboto Light"/>
              <a:cs typeface="Roboto Light"/>
              <a:sym typeface="Roboto Light"/>
            </a:endParaRPr>
          </a:p>
          <a:p>
            <a:pPr marL="457200" lvl="0" indent="-355600" algn="l" rtl="0">
              <a:spcBef>
                <a:spcPts val="800"/>
              </a:spcBef>
              <a:spcAft>
                <a:spcPts val="0"/>
              </a:spcAft>
              <a:buClr>
                <a:schemeClr val="dk1"/>
              </a:buClr>
              <a:buSzPts val="2000"/>
              <a:buChar char="●"/>
            </a:pPr>
            <a:r>
              <a:rPr lang="en-GB" sz="2000">
                <a:solidFill>
                  <a:schemeClr val="dk1"/>
                </a:solidFill>
              </a:rPr>
              <a:t>Reactions to speaker</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Our preconceptions</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The words we hear Over-Repetition of words </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Physical distractions</a:t>
            </a:r>
            <a:endParaRPr sz="2000">
              <a:solidFill>
                <a:schemeClr val="dk1"/>
              </a:solidFill>
            </a:endParaRPr>
          </a:p>
          <a:p>
            <a:pPr marL="457200" lvl="0" indent="0" algn="l" rtl="0">
              <a:spcBef>
                <a:spcPts val="800"/>
              </a:spcBef>
              <a:spcAft>
                <a:spcPts val="0"/>
              </a:spcAft>
              <a:buNone/>
            </a:pPr>
            <a:endParaRPr sz="2000">
              <a:solidFill>
                <a:schemeClr val="dk1"/>
              </a:solidFill>
            </a:endParaRPr>
          </a:p>
          <a:p>
            <a:pPr marL="457200" lvl="0" indent="0" algn="l" rtl="0">
              <a:spcBef>
                <a:spcPts val="800"/>
              </a:spcBef>
              <a:spcAft>
                <a:spcPts val="0"/>
              </a:spcAft>
              <a:buNone/>
            </a:pPr>
            <a:endParaRPr sz="2000">
              <a:solidFill>
                <a:schemeClr val="dk1"/>
              </a:solidFill>
            </a:endParaRPr>
          </a:p>
          <a:p>
            <a:pPr marL="457200" lvl="0" indent="0" algn="l" rtl="0">
              <a:spcBef>
                <a:spcPts val="800"/>
              </a:spcBef>
              <a:spcAft>
                <a:spcPts val="0"/>
              </a:spcAft>
              <a:buNone/>
            </a:pPr>
            <a:endParaRPr sz="2000">
              <a:solidFill>
                <a:schemeClr val="dk1"/>
              </a:solidFill>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800"/>
              </a:spcAft>
              <a:buNone/>
            </a:pPr>
            <a:endParaRPr sz="2000">
              <a:latin typeface="Roboto Light"/>
              <a:ea typeface="Roboto Light"/>
              <a:cs typeface="Roboto Light"/>
              <a:sym typeface="Roboto Light"/>
            </a:endParaRPr>
          </a:p>
        </p:txBody>
      </p:sp>
      <p:pic>
        <p:nvPicPr>
          <p:cNvPr id="119" name="Google Shape;119;p20"/>
          <p:cNvPicPr preferRelativeResize="0"/>
          <p:nvPr/>
        </p:nvPicPr>
        <p:blipFill>
          <a:blip r:embed="rId5">
            <a:alphaModFix/>
          </a:blip>
          <a:stretch>
            <a:fillRect/>
          </a:stretch>
        </p:blipFill>
        <p:spPr>
          <a:xfrm>
            <a:off x="8023343" y="4075169"/>
            <a:ext cx="1120657" cy="10656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8">
                                            <p:txEl>
                                              <p:pRg st="0" end="0"/>
                                            </p:txEl>
                                          </p:spTgt>
                                        </p:tgtEl>
                                        <p:attrNameLst>
                                          <p:attrName>style.visibility</p:attrName>
                                        </p:attrNameLst>
                                      </p:cBhvr>
                                      <p:to>
                                        <p:strVal val="visible"/>
                                      </p:to>
                                    </p:set>
                                    <p:animEffect transition="in" filter="fade">
                                      <p:cBhvr>
                                        <p:cTn id="7" dur="1000"/>
                                        <p:tgtEl>
                                          <p:spTgt spid="11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8">
                                            <p:txEl>
                                              <p:pRg st="1" end="1"/>
                                            </p:txEl>
                                          </p:spTgt>
                                        </p:tgtEl>
                                        <p:attrNameLst>
                                          <p:attrName>style.visibility</p:attrName>
                                        </p:attrNameLst>
                                      </p:cBhvr>
                                      <p:to>
                                        <p:strVal val="visible"/>
                                      </p:to>
                                    </p:set>
                                    <p:animEffect transition="in" filter="fade">
                                      <p:cBhvr>
                                        <p:cTn id="12" dur="1000"/>
                                        <p:tgtEl>
                                          <p:spTgt spid="11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8">
                                            <p:txEl>
                                              <p:pRg st="2" end="2"/>
                                            </p:txEl>
                                          </p:spTgt>
                                        </p:tgtEl>
                                        <p:attrNameLst>
                                          <p:attrName>style.visibility</p:attrName>
                                        </p:attrNameLst>
                                      </p:cBhvr>
                                      <p:to>
                                        <p:strVal val="visible"/>
                                      </p:to>
                                    </p:set>
                                    <p:animEffect transition="in" filter="fade">
                                      <p:cBhvr>
                                        <p:cTn id="17" dur="1000"/>
                                        <p:tgtEl>
                                          <p:spTgt spid="11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8">
                                            <p:txEl>
                                              <p:pRg st="3" end="3"/>
                                            </p:txEl>
                                          </p:spTgt>
                                        </p:tgtEl>
                                        <p:attrNameLst>
                                          <p:attrName>style.visibility</p:attrName>
                                        </p:attrNameLst>
                                      </p:cBhvr>
                                      <p:to>
                                        <p:strVal val="visible"/>
                                      </p:to>
                                    </p:set>
                                    <p:animEffect transition="in" filter="fade">
                                      <p:cBhvr>
                                        <p:cTn id="22" dur="1000"/>
                                        <p:tgtEl>
                                          <p:spTgt spid="11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8">
                                            <p:txEl>
                                              <p:pRg st="4" end="4"/>
                                            </p:txEl>
                                          </p:spTgt>
                                        </p:tgtEl>
                                        <p:attrNameLst>
                                          <p:attrName>style.visibility</p:attrName>
                                        </p:attrNameLst>
                                      </p:cBhvr>
                                      <p:to>
                                        <p:strVal val="visible"/>
                                      </p:to>
                                    </p:set>
                                    <p:animEffect transition="in" filter="fade">
                                      <p:cBhvr>
                                        <p:cTn id="27" dur="1000"/>
                                        <p:tgtEl>
                                          <p:spTgt spid="11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18">
                                            <p:txEl>
                                              <p:pRg st="5" end="5"/>
                                            </p:txEl>
                                          </p:spTgt>
                                        </p:tgtEl>
                                        <p:attrNameLst>
                                          <p:attrName>style.visibility</p:attrName>
                                        </p:attrNameLst>
                                      </p:cBhvr>
                                      <p:to>
                                        <p:strVal val="visible"/>
                                      </p:to>
                                    </p:set>
                                    <p:animEffect transition="in" filter="fade">
                                      <p:cBhvr>
                                        <p:cTn id="32" dur="1000"/>
                                        <p:tgtEl>
                                          <p:spTgt spid="11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18">
                                            <p:txEl>
                                              <p:pRg st="6" end="6"/>
                                            </p:txEl>
                                          </p:spTgt>
                                        </p:tgtEl>
                                        <p:attrNameLst>
                                          <p:attrName>style.visibility</p:attrName>
                                        </p:attrNameLst>
                                      </p:cBhvr>
                                      <p:to>
                                        <p:strVal val="visible"/>
                                      </p:to>
                                    </p:set>
                                    <p:animEffect transition="in" filter="fade">
                                      <p:cBhvr>
                                        <p:cTn id="37" dur="1000"/>
                                        <p:tgtEl>
                                          <p:spTgt spid="11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18">
                                            <p:txEl>
                                              <p:pRg st="7" end="7"/>
                                            </p:txEl>
                                          </p:spTgt>
                                        </p:tgtEl>
                                        <p:attrNameLst>
                                          <p:attrName>style.visibility</p:attrName>
                                        </p:attrNameLst>
                                      </p:cBhvr>
                                      <p:to>
                                        <p:strVal val="visible"/>
                                      </p:to>
                                    </p:set>
                                    <p:animEffect transition="in" filter="fade">
                                      <p:cBhvr>
                                        <p:cTn id="42" dur="1000"/>
                                        <p:tgtEl>
                                          <p:spTgt spid="11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18">
                                            <p:txEl>
                                              <p:pRg st="8" end="8"/>
                                            </p:txEl>
                                          </p:spTgt>
                                        </p:tgtEl>
                                        <p:attrNameLst>
                                          <p:attrName>style.visibility</p:attrName>
                                        </p:attrNameLst>
                                      </p:cBhvr>
                                      <p:to>
                                        <p:strVal val="visible"/>
                                      </p:to>
                                    </p:set>
                                    <p:animEffect transition="in" filter="fade">
                                      <p:cBhvr>
                                        <p:cTn id="47" dur="1000"/>
                                        <p:tgtEl>
                                          <p:spTgt spid="11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18">
                                            <p:txEl>
                                              <p:pRg st="9" end="9"/>
                                            </p:txEl>
                                          </p:spTgt>
                                        </p:tgtEl>
                                        <p:attrNameLst>
                                          <p:attrName>style.visibility</p:attrName>
                                        </p:attrNameLst>
                                      </p:cBhvr>
                                      <p:to>
                                        <p:strVal val="visible"/>
                                      </p:to>
                                    </p:set>
                                    <p:animEffect transition="in" filter="fade">
                                      <p:cBhvr>
                                        <p:cTn id="52" dur="1000"/>
                                        <p:tgtEl>
                                          <p:spTgt spid="11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18">
                                            <p:txEl>
                                              <p:pRg st="10" end="10"/>
                                            </p:txEl>
                                          </p:spTgt>
                                        </p:tgtEl>
                                        <p:attrNameLst>
                                          <p:attrName>style.visibility</p:attrName>
                                        </p:attrNameLst>
                                      </p:cBhvr>
                                      <p:to>
                                        <p:strVal val="visible"/>
                                      </p:to>
                                    </p:set>
                                    <p:animEffect transition="in" filter="fade">
                                      <p:cBhvr>
                                        <p:cTn id="57" dur="1000"/>
                                        <p:tgtEl>
                                          <p:spTgt spid="11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18">
                                            <p:txEl>
                                              <p:pRg st="11" end="11"/>
                                            </p:txEl>
                                          </p:spTgt>
                                        </p:tgtEl>
                                        <p:attrNameLst>
                                          <p:attrName>style.visibility</p:attrName>
                                        </p:attrNameLst>
                                      </p:cBhvr>
                                      <p:to>
                                        <p:strVal val="visible"/>
                                      </p:to>
                                    </p:set>
                                    <p:animEffect transition="in" filter="fade">
                                      <p:cBhvr>
                                        <p:cTn id="62" dur="1000"/>
                                        <p:tgtEl>
                                          <p:spTgt spid="118">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1"/>
          <p:cNvSpPr/>
          <p:nvPr/>
        </p:nvSpPr>
        <p:spPr>
          <a:xfrm>
            <a:off x="0" y="233550"/>
            <a:ext cx="4202400" cy="475200"/>
          </a:xfrm>
          <a:prstGeom prst="homePlate">
            <a:avLst>
              <a:gd name="adj" fmla="val 50000"/>
            </a:avLst>
          </a:prstGeom>
          <a:solidFill>
            <a:srgbClr val="5F1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1"/>
          <p:cNvSpPr txBox="1"/>
          <p:nvPr/>
        </p:nvSpPr>
        <p:spPr>
          <a:xfrm>
            <a:off x="101850" y="233550"/>
            <a:ext cx="3758400" cy="475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GB" sz="2000" b="1">
                <a:solidFill>
                  <a:schemeClr val="lt1"/>
                </a:solidFill>
                <a:latin typeface="Roboto"/>
                <a:ea typeface="Roboto"/>
                <a:cs typeface="Roboto"/>
                <a:sym typeface="Roboto"/>
              </a:rPr>
              <a:t>ORAL COMMUNICATION</a:t>
            </a:r>
            <a:endParaRPr sz="2000" b="1">
              <a:solidFill>
                <a:schemeClr val="lt1"/>
              </a:solidFill>
              <a:latin typeface="Roboto"/>
              <a:ea typeface="Roboto"/>
              <a:cs typeface="Roboto"/>
              <a:sym typeface="Roboto"/>
            </a:endParaRPr>
          </a:p>
        </p:txBody>
      </p:sp>
      <p:pic>
        <p:nvPicPr>
          <p:cNvPr id="126" name="Google Shape;126;p21"/>
          <p:cNvPicPr preferRelativeResize="0"/>
          <p:nvPr/>
        </p:nvPicPr>
        <p:blipFill rotWithShape="1">
          <a:blip r:embed="rId3">
            <a:alphaModFix/>
          </a:blip>
          <a:srcRect l="41241" t="9528" r="-23988" b="51129"/>
          <a:stretch/>
        </p:blipFill>
        <p:spPr>
          <a:xfrm>
            <a:off x="0" y="4075175"/>
            <a:ext cx="4457700" cy="1065625"/>
          </a:xfrm>
          <a:prstGeom prst="rect">
            <a:avLst/>
          </a:prstGeom>
          <a:noFill/>
          <a:ln>
            <a:noFill/>
          </a:ln>
        </p:spPr>
      </p:pic>
      <p:pic>
        <p:nvPicPr>
          <p:cNvPr id="127" name="Google Shape;127;p21"/>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128" name="Google Shape;128;p21"/>
          <p:cNvSpPr txBox="1"/>
          <p:nvPr/>
        </p:nvSpPr>
        <p:spPr>
          <a:xfrm>
            <a:off x="540550" y="1298425"/>
            <a:ext cx="8603400" cy="2610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2000">
                <a:latin typeface="Roboto Light"/>
                <a:ea typeface="Roboto Light"/>
                <a:cs typeface="Roboto Light"/>
                <a:sym typeface="Roboto Light"/>
              </a:rPr>
              <a:t>Bad Listening Habits</a:t>
            </a:r>
            <a:endParaRPr sz="2000">
              <a:latin typeface="Roboto Light"/>
              <a:ea typeface="Roboto Light"/>
              <a:cs typeface="Roboto Light"/>
              <a:sym typeface="Roboto Light"/>
            </a:endParaRPr>
          </a:p>
          <a:p>
            <a:pPr marL="457200" lvl="0" indent="-355600" algn="l" rtl="0">
              <a:spcBef>
                <a:spcPts val="800"/>
              </a:spcBef>
              <a:spcAft>
                <a:spcPts val="0"/>
              </a:spcAft>
              <a:buClr>
                <a:schemeClr val="dk1"/>
              </a:buClr>
              <a:buSzPts val="2000"/>
              <a:buChar char="●"/>
            </a:pPr>
            <a:r>
              <a:rPr lang="en-GB" sz="2000">
                <a:solidFill>
                  <a:schemeClr val="dk1"/>
                </a:solidFill>
              </a:rPr>
              <a:t>Not paying attention</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Pseudo-listening</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Listening but not Hearing</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Rehearsing</a:t>
            </a:r>
            <a:endParaRPr sz="2000">
              <a:solidFill>
                <a:schemeClr val="dk1"/>
              </a:solidFill>
            </a:endParaRPr>
          </a:p>
          <a:p>
            <a:pPr marL="457200" lvl="0" indent="0" algn="l" rtl="0">
              <a:spcBef>
                <a:spcPts val="800"/>
              </a:spcBef>
              <a:spcAft>
                <a:spcPts val="0"/>
              </a:spcAft>
              <a:buNone/>
            </a:pPr>
            <a:endParaRPr sz="2000">
              <a:solidFill>
                <a:schemeClr val="dk1"/>
              </a:solidFill>
            </a:endParaRPr>
          </a:p>
          <a:p>
            <a:pPr marL="457200" lvl="0" indent="0" algn="l" rtl="0">
              <a:spcBef>
                <a:spcPts val="800"/>
              </a:spcBef>
              <a:spcAft>
                <a:spcPts val="0"/>
              </a:spcAft>
              <a:buNone/>
            </a:pPr>
            <a:endParaRPr sz="2000">
              <a:solidFill>
                <a:schemeClr val="dk1"/>
              </a:solidFill>
            </a:endParaRPr>
          </a:p>
          <a:p>
            <a:pPr marL="457200" lvl="0" indent="0" algn="l" rtl="0">
              <a:spcBef>
                <a:spcPts val="800"/>
              </a:spcBef>
              <a:spcAft>
                <a:spcPts val="0"/>
              </a:spcAft>
              <a:buNone/>
            </a:pPr>
            <a:endParaRPr sz="2000">
              <a:solidFill>
                <a:schemeClr val="dk1"/>
              </a:solidFill>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800"/>
              </a:spcAft>
              <a:buNone/>
            </a:pPr>
            <a:endParaRPr sz="2000">
              <a:latin typeface="Roboto Light"/>
              <a:ea typeface="Roboto Light"/>
              <a:cs typeface="Roboto Light"/>
              <a:sym typeface="Roboto Light"/>
            </a:endParaRPr>
          </a:p>
        </p:txBody>
      </p:sp>
      <p:pic>
        <p:nvPicPr>
          <p:cNvPr id="129" name="Google Shape;129;p21"/>
          <p:cNvPicPr preferRelativeResize="0"/>
          <p:nvPr/>
        </p:nvPicPr>
        <p:blipFill>
          <a:blip r:embed="rId5">
            <a:alphaModFix/>
          </a:blip>
          <a:stretch>
            <a:fillRect/>
          </a:stretch>
        </p:blipFill>
        <p:spPr>
          <a:xfrm>
            <a:off x="8023343" y="4075169"/>
            <a:ext cx="1120657" cy="10656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8">
                                            <p:txEl>
                                              <p:pRg st="0" end="0"/>
                                            </p:txEl>
                                          </p:spTgt>
                                        </p:tgtEl>
                                        <p:attrNameLst>
                                          <p:attrName>style.visibility</p:attrName>
                                        </p:attrNameLst>
                                      </p:cBhvr>
                                      <p:to>
                                        <p:strVal val="visible"/>
                                      </p:to>
                                    </p:set>
                                    <p:animEffect transition="in" filter="fade">
                                      <p:cBhvr>
                                        <p:cTn id="7" dur="1000"/>
                                        <p:tgtEl>
                                          <p:spTgt spid="12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8">
                                            <p:txEl>
                                              <p:pRg st="1" end="1"/>
                                            </p:txEl>
                                          </p:spTgt>
                                        </p:tgtEl>
                                        <p:attrNameLst>
                                          <p:attrName>style.visibility</p:attrName>
                                        </p:attrNameLst>
                                      </p:cBhvr>
                                      <p:to>
                                        <p:strVal val="visible"/>
                                      </p:to>
                                    </p:set>
                                    <p:animEffect transition="in" filter="fade">
                                      <p:cBhvr>
                                        <p:cTn id="12" dur="1000"/>
                                        <p:tgtEl>
                                          <p:spTgt spid="12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8">
                                            <p:txEl>
                                              <p:pRg st="2" end="2"/>
                                            </p:txEl>
                                          </p:spTgt>
                                        </p:tgtEl>
                                        <p:attrNameLst>
                                          <p:attrName>style.visibility</p:attrName>
                                        </p:attrNameLst>
                                      </p:cBhvr>
                                      <p:to>
                                        <p:strVal val="visible"/>
                                      </p:to>
                                    </p:set>
                                    <p:animEffect transition="in" filter="fade">
                                      <p:cBhvr>
                                        <p:cTn id="17" dur="1000"/>
                                        <p:tgtEl>
                                          <p:spTgt spid="12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28">
                                            <p:txEl>
                                              <p:pRg st="3" end="3"/>
                                            </p:txEl>
                                          </p:spTgt>
                                        </p:tgtEl>
                                        <p:attrNameLst>
                                          <p:attrName>style.visibility</p:attrName>
                                        </p:attrNameLst>
                                      </p:cBhvr>
                                      <p:to>
                                        <p:strVal val="visible"/>
                                      </p:to>
                                    </p:set>
                                    <p:animEffect transition="in" filter="fade">
                                      <p:cBhvr>
                                        <p:cTn id="22" dur="1000"/>
                                        <p:tgtEl>
                                          <p:spTgt spid="12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8">
                                            <p:txEl>
                                              <p:pRg st="4" end="4"/>
                                            </p:txEl>
                                          </p:spTgt>
                                        </p:tgtEl>
                                        <p:attrNameLst>
                                          <p:attrName>style.visibility</p:attrName>
                                        </p:attrNameLst>
                                      </p:cBhvr>
                                      <p:to>
                                        <p:strVal val="visible"/>
                                      </p:to>
                                    </p:set>
                                    <p:animEffect transition="in" filter="fade">
                                      <p:cBhvr>
                                        <p:cTn id="27" dur="1000"/>
                                        <p:tgtEl>
                                          <p:spTgt spid="12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28">
                                            <p:txEl>
                                              <p:pRg st="5" end="5"/>
                                            </p:txEl>
                                          </p:spTgt>
                                        </p:tgtEl>
                                        <p:attrNameLst>
                                          <p:attrName>style.visibility</p:attrName>
                                        </p:attrNameLst>
                                      </p:cBhvr>
                                      <p:to>
                                        <p:strVal val="visible"/>
                                      </p:to>
                                    </p:set>
                                    <p:animEffect transition="in" filter="fade">
                                      <p:cBhvr>
                                        <p:cTn id="32" dur="1000"/>
                                        <p:tgtEl>
                                          <p:spTgt spid="12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28">
                                            <p:txEl>
                                              <p:pRg st="6" end="6"/>
                                            </p:txEl>
                                          </p:spTgt>
                                        </p:tgtEl>
                                        <p:attrNameLst>
                                          <p:attrName>style.visibility</p:attrName>
                                        </p:attrNameLst>
                                      </p:cBhvr>
                                      <p:to>
                                        <p:strVal val="visible"/>
                                      </p:to>
                                    </p:set>
                                    <p:animEffect transition="in" filter="fade">
                                      <p:cBhvr>
                                        <p:cTn id="37" dur="1000"/>
                                        <p:tgtEl>
                                          <p:spTgt spid="12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28">
                                            <p:txEl>
                                              <p:pRg st="7" end="7"/>
                                            </p:txEl>
                                          </p:spTgt>
                                        </p:tgtEl>
                                        <p:attrNameLst>
                                          <p:attrName>style.visibility</p:attrName>
                                        </p:attrNameLst>
                                      </p:cBhvr>
                                      <p:to>
                                        <p:strVal val="visible"/>
                                      </p:to>
                                    </p:set>
                                    <p:animEffect transition="in" filter="fade">
                                      <p:cBhvr>
                                        <p:cTn id="42" dur="1000"/>
                                        <p:tgtEl>
                                          <p:spTgt spid="12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28">
                                            <p:txEl>
                                              <p:pRg st="8" end="8"/>
                                            </p:txEl>
                                          </p:spTgt>
                                        </p:tgtEl>
                                        <p:attrNameLst>
                                          <p:attrName>style.visibility</p:attrName>
                                        </p:attrNameLst>
                                      </p:cBhvr>
                                      <p:to>
                                        <p:strVal val="visible"/>
                                      </p:to>
                                    </p:set>
                                    <p:animEffect transition="in" filter="fade">
                                      <p:cBhvr>
                                        <p:cTn id="47" dur="1000"/>
                                        <p:tgtEl>
                                          <p:spTgt spid="12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28">
                                            <p:txEl>
                                              <p:pRg st="9" end="9"/>
                                            </p:txEl>
                                          </p:spTgt>
                                        </p:tgtEl>
                                        <p:attrNameLst>
                                          <p:attrName>style.visibility</p:attrName>
                                        </p:attrNameLst>
                                      </p:cBhvr>
                                      <p:to>
                                        <p:strVal val="visible"/>
                                      </p:to>
                                    </p:set>
                                    <p:animEffect transition="in" filter="fade">
                                      <p:cBhvr>
                                        <p:cTn id="52" dur="1000"/>
                                        <p:tgtEl>
                                          <p:spTgt spid="12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28">
                                            <p:txEl>
                                              <p:pRg st="10" end="10"/>
                                            </p:txEl>
                                          </p:spTgt>
                                        </p:tgtEl>
                                        <p:attrNameLst>
                                          <p:attrName>style.visibility</p:attrName>
                                        </p:attrNameLst>
                                      </p:cBhvr>
                                      <p:to>
                                        <p:strVal val="visible"/>
                                      </p:to>
                                    </p:set>
                                    <p:animEffect transition="in" filter="fade">
                                      <p:cBhvr>
                                        <p:cTn id="57" dur="1000"/>
                                        <p:tgtEl>
                                          <p:spTgt spid="12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28">
                                            <p:txEl>
                                              <p:pRg st="11" end="11"/>
                                            </p:txEl>
                                          </p:spTgt>
                                        </p:tgtEl>
                                        <p:attrNameLst>
                                          <p:attrName>style.visibility</p:attrName>
                                        </p:attrNameLst>
                                      </p:cBhvr>
                                      <p:to>
                                        <p:strVal val="visible"/>
                                      </p:to>
                                    </p:set>
                                    <p:animEffect transition="in" filter="fade">
                                      <p:cBhvr>
                                        <p:cTn id="62" dur="1000"/>
                                        <p:tgtEl>
                                          <p:spTgt spid="128">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2688</Words>
  <Application>Microsoft Macintosh PowerPoint</Application>
  <PresentationFormat>On-screen Show (16:9)</PresentationFormat>
  <Paragraphs>181</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Roboto Light</vt:lpstr>
      <vt:lpstr>EB Garamond</vt:lpstr>
      <vt:lpstr>Roboto</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PRASHANTH S</cp:lastModifiedBy>
  <cp:revision>1</cp:revision>
  <dcterms:modified xsi:type="dcterms:W3CDTF">2022-03-29T18:39:49Z</dcterms:modified>
</cp:coreProperties>
</file>